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
  </p:notesMasterIdLst>
  <p:sldIdLst>
    <p:sldId id="256" r:id="rId2"/>
    <p:sldId id="257" r:id="rId3"/>
    <p:sldId id="258" r:id="rId4"/>
    <p:sldId id="259" r:id="rId5"/>
    <p:sldId id="261" r:id="rId6"/>
    <p:sldId id="268" r:id="rId7"/>
    <p:sldId id="262" r:id="rId8"/>
    <p:sldId id="263" r:id="rId9"/>
    <p:sldId id="264" r:id="rId10"/>
    <p:sldId id="265" r:id="rId11"/>
    <p:sldId id="266" r:id="rId12"/>
    <p:sldId id="267"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92" autoAdjust="0"/>
    <p:restoredTop sz="79558" autoAdjust="0"/>
  </p:normalViewPr>
  <p:slideViewPr>
    <p:cSldViewPr snapToGrid="0" snapToObjects="1">
      <p:cViewPr>
        <p:scale>
          <a:sx n="144" d="100"/>
          <a:sy n="144" d="100"/>
        </p:scale>
        <p:origin x="2728"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2AD9E-091B-43F3-BB72-B1564954450A}" type="datetimeFigureOut">
              <a:rPr lang="zh-CN" altLang="en-US" smtClean="0"/>
              <a:t>2020/10/31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2F429-F630-4DAA-A0E5-B0181C4AD0E8}" type="slidenum">
              <a:rPr lang="zh-CN" altLang="en-US" smtClean="0"/>
              <a:t>‹#›</a:t>
            </a:fld>
            <a:endParaRPr lang="zh-CN" altLang="en-US"/>
          </a:p>
        </p:txBody>
      </p:sp>
    </p:spTree>
    <p:extLst>
      <p:ext uri="{BB962C8B-B14F-4D97-AF65-F5344CB8AC3E}">
        <p14:creationId xmlns:p14="http://schemas.microsoft.com/office/powerpoint/2010/main" val="1869178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大家好，我是吴家行，我的课程项目题目叫做基于并行流处理的移动端目标检测。</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a:t>
            </a:fld>
            <a:endParaRPr lang="zh-CN" altLang="en-US"/>
          </a:p>
        </p:txBody>
      </p:sp>
    </p:spTree>
    <p:extLst>
      <p:ext uri="{BB962C8B-B14F-4D97-AF65-F5344CB8AC3E}">
        <p14:creationId xmlns:p14="http://schemas.microsoft.com/office/powerpoint/2010/main" val="173762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确定编码方式后，便进行实验，在一个视频上，分别采取不同的分块数量，来测量目标检测的精度和端到端的延迟，随着分片数量的增加，刚开始精度显然在提高，端到端的延迟明显下降，然而到了</a:t>
            </a:r>
            <a:r>
              <a:rPr kumimoji="1" lang="en-US" altLang="zh-CN" dirty="0"/>
              <a:t>6x1</a:t>
            </a:r>
            <a:r>
              <a:rPr kumimoji="1" lang="zh-CN" altLang="en-US" dirty="0"/>
              <a:t>之后，精度不再变化，端到端的延迟也开始波动，这个情况的出现也恰好验证了论文中说的并不是分片数量越多越好，这是因为移动设备上并行资源有限，分片太多也会影响编码器的性能，对延迟造成影响，精度也会受到影响。</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10</a:t>
            </a:fld>
            <a:endParaRPr lang="zh-CN" altLang="en-US"/>
          </a:p>
        </p:txBody>
      </p:sp>
    </p:spTree>
    <p:extLst>
      <p:ext uri="{BB962C8B-B14F-4D97-AF65-F5344CB8AC3E}">
        <p14:creationId xmlns:p14="http://schemas.microsoft.com/office/powerpoint/2010/main" val="2788214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最后，选取</a:t>
            </a:r>
            <a:r>
              <a:rPr kumimoji="1" lang="en-US" altLang="zh-CN" dirty="0"/>
              <a:t>6x1</a:t>
            </a:r>
            <a:r>
              <a:rPr kumimoji="1" lang="zh-CN" altLang="en-US" dirty="0"/>
              <a:t>分片方式，我录制了一个移动端上目标检测的</a:t>
            </a:r>
            <a:r>
              <a:rPr kumimoji="1" lang="en-US" altLang="zh-CN" dirty="0"/>
              <a:t>Demo</a:t>
            </a:r>
            <a:r>
              <a:rPr kumimoji="1" lang="zh-CN" altLang="en-US" dirty="0"/>
              <a:t>展示。以上就是我的汇报内容。</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11</a:t>
            </a:fld>
            <a:endParaRPr lang="zh-CN" altLang="en-US"/>
          </a:p>
        </p:txBody>
      </p:sp>
    </p:spTree>
    <p:extLst>
      <p:ext uri="{BB962C8B-B14F-4D97-AF65-F5344CB8AC3E}">
        <p14:creationId xmlns:p14="http://schemas.microsoft.com/office/powerpoint/2010/main" val="186506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我的这个想法主要受</a:t>
            </a:r>
            <a:r>
              <a:rPr lang="en-US" altLang="zh-CN" dirty="0" err="1"/>
              <a:t>mobisys</a:t>
            </a:r>
            <a:r>
              <a:rPr lang="en-US" altLang="zh-CN" dirty="0"/>
              <a:t> 2018</a:t>
            </a:r>
            <a:r>
              <a:rPr lang="zh-CN" altLang="en-US" dirty="0"/>
              <a:t>的文章启发，这篇文章是为了解决无线</a:t>
            </a:r>
            <a:r>
              <a:rPr lang="en-US" altLang="zh-CN" dirty="0"/>
              <a:t>VR</a:t>
            </a:r>
            <a:r>
              <a:rPr lang="zh-CN" altLang="en-US" dirty="0"/>
              <a:t>高清视频传输效率的问题，将渲染任务放在服务器上，客户端仅用来显示画面，通过无线的方式传输视频，在视频的编码和传输上采用了一种并行渲染和流处理的方法，在并行的流传输的过程中，作者将左右眼画面分别切分成上下两部分，整个视频对应有四个部分，也就是四个视频流并行的处理，节省了流处理的时间，右边的图也形象的说明了节省时间的原因。因此，我想将这种方法实现在基于边端协同的目标检测上，提高高清视频目标检测的精度和速度。</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2</a:t>
            </a:fld>
            <a:endParaRPr lang="zh-CN" altLang="en-US"/>
          </a:p>
        </p:txBody>
      </p:sp>
    </p:spTree>
    <p:extLst>
      <p:ext uri="{BB962C8B-B14F-4D97-AF65-F5344CB8AC3E}">
        <p14:creationId xmlns:p14="http://schemas.microsoft.com/office/powerpoint/2010/main" val="135018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cs typeface="+mn-cs"/>
              </a:rPr>
              <a:t>基于计算机视觉的</a:t>
            </a:r>
            <a:r>
              <a:rPr lang="en-US" altLang="zh-CN" sz="1200" kern="1200" dirty="0">
                <a:solidFill>
                  <a:schemeClr val="tx1"/>
                </a:solidFill>
                <a:effectLst/>
                <a:cs typeface="+mn-cs"/>
              </a:rPr>
              <a:t>AR</a:t>
            </a:r>
            <a:r>
              <a:rPr lang="zh-CN" altLang="zh-CN" sz="1200" kern="1200" dirty="0">
                <a:solidFill>
                  <a:schemeClr val="tx1"/>
                </a:solidFill>
                <a:effectLst/>
                <a:cs typeface="+mn-cs"/>
              </a:rPr>
              <a:t>技术通过实时的计算，对摄像头实时捕捉的视频画面上进行进一步的渲染，将计算机产生的图像和现实世界图像进行混合，增强人们对现实世界的理解</a:t>
            </a:r>
            <a:r>
              <a:rPr lang="zh-CN" altLang="en-US" sz="1200" kern="1200" dirty="0">
                <a:solidFill>
                  <a:schemeClr val="tx1"/>
                </a:solidFill>
                <a:effectLst/>
                <a:cs typeface="+mn-cs"/>
              </a:rPr>
              <a:t>，目前的</a:t>
            </a:r>
            <a:r>
              <a:rPr lang="en-US" altLang="zh-CN" sz="1200" kern="1200" dirty="0">
                <a:solidFill>
                  <a:schemeClr val="tx1"/>
                </a:solidFill>
                <a:effectLst/>
                <a:cs typeface="+mn-cs"/>
              </a:rPr>
              <a:t>AR</a:t>
            </a:r>
            <a:r>
              <a:rPr lang="zh-CN" altLang="en-US" sz="1200" kern="1200" dirty="0">
                <a:solidFill>
                  <a:schemeClr val="tx1"/>
                </a:solidFill>
                <a:effectLst/>
                <a:cs typeface="+mn-cs"/>
              </a:rPr>
              <a:t>技术可以</a:t>
            </a:r>
            <a:r>
              <a:rPr lang="zh-CN" altLang="zh-CN" sz="1200" kern="1200" dirty="0">
                <a:solidFill>
                  <a:schemeClr val="tx1"/>
                </a:solidFill>
                <a:effectLst/>
                <a:cs typeface="+mn-cs"/>
              </a:rPr>
              <a:t>通过手机摄像头对立体三维空间进行建模</a:t>
            </a:r>
            <a:r>
              <a:rPr lang="zh-CN" altLang="en-US" sz="1200" kern="1200" dirty="0">
                <a:solidFill>
                  <a:schemeClr val="tx1"/>
                </a:solidFill>
                <a:effectLst/>
                <a:cs typeface="+mn-cs"/>
              </a:rPr>
              <a:t>，比如第一张图中可以在一个平面上构建虚拟图像，但是由于</a:t>
            </a:r>
            <a:r>
              <a:rPr lang="zh-CN" altLang="zh-CN" sz="1200" kern="1200" dirty="0">
                <a:solidFill>
                  <a:schemeClr val="tx1"/>
                </a:solidFill>
                <a:effectLst/>
                <a:cs typeface="+mn-cs"/>
              </a:rPr>
              <a:t>目标检测任务</a:t>
            </a:r>
            <a:r>
              <a:rPr lang="zh-CN" altLang="en-US" sz="1200" kern="1200" dirty="0">
                <a:solidFill>
                  <a:schemeClr val="tx1"/>
                </a:solidFill>
                <a:effectLst/>
                <a:cs typeface="+mn-cs"/>
              </a:rPr>
              <a:t>是一种计算密集的任务，</a:t>
            </a:r>
            <a:r>
              <a:rPr lang="zh-CN" altLang="zh-CN" sz="1200" kern="1200" dirty="0">
                <a:solidFill>
                  <a:schemeClr val="tx1"/>
                </a:solidFill>
                <a:effectLst/>
                <a:cs typeface="+mn-cs"/>
              </a:rPr>
              <a:t>需要消耗大量的计算资源和能源消耗</a:t>
            </a:r>
            <a:r>
              <a:rPr lang="zh-CN" altLang="en-US" sz="1200" kern="1200" dirty="0">
                <a:solidFill>
                  <a:schemeClr val="tx1"/>
                </a:solidFill>
                <a:effectLst/>
                <a:cs typeface="+mn-cs"/>
              </a:rPr>
              <a:t>，缺乏像第二张图一样对现实世界中的物体识别和分类的能力</a:t>
            </a:r>
            <a:r>
              <a:rPr lang="zh-CN" altLang="zh-CN" sz="1200" kern="1200" dirty="0">
                <a:solidFill>
                  <a:schemeClr val="tx1"/>
                </a:solidFill>
                <a:effectLst/>
                <a:cs typeface="+mn-cs"/>
              </a:rPr>
              <a:t>，</a:t>
            </a:r>
            <a:r>
              <a:rPr lang="zh-CN" altLang="en-US" sz="1200" kern="1200" dirty="0">
                <a:solidFill>
                  <a:schemeClr val="tx1"/>
                </a:solidFill>
                <a:effectLst/>
                <a:cs typeface="+mn-cs"/>
              </a:rPr>
              <a:t>本项目主要针对这个问题进行研究，实现</a:t>
            </a:r>
            <a:r>
              <a:rPr lang="en-US" altLang="zh-CN" sz="1200" kern="1200" dirty="0">
                <a:solidFill>
                  <a:schemeClr val="tx1"/>
                </a:solidFill>
                <a:effectLst/>
                <a:cs typeface="+mn-cs"/>
              </a:rPr>
              <a:t>AR</a:t>
            </a:r>
            <a:r>
              <a:rPr lang="zh-CN" altLang="en-US" sz="1200" kern="1200" dirty="0">
                <a:solidFill>
                  <a:schemeClr val="tx1"/>
                </a:solidFill>
                <a:effectLst/>
                <a:cs typeface="+mn-cs"/>
              </a:rPr>
              <a:t>场景下对高清视频的多目标检测。</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3</a:t>
            </a:fld>
            <a:endParaRPr lang="zh-CN" altLang="en-US"/>
          </a:p>
        </p:txBody>
      </p:sp>
    </p:spTree>
    <p:extLst>
      <p:ext uri="{BB962C8B-B14F-4D97-AF65-F5344CB8AC3E}">
        <p14:creationId xmlns:p14="http://schemas.microsoft.com/office/powerpoint/2010/main" val="396113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4</a:t>
            </a:fld>
            <a:endParaRPr lang="zh-CN" altLang="en-US"/>
          </a:p>
        </p:txBody>
      </p:sp>
    </p:spTree>
    <p:extLst>
      <p:ext uri="{BB962C8B-B14F-4D97-AF65-F5344CB8AC3E}">
        <p14:creationId xmlns:p14="http://schemas.microsoft.com/office/powerpoint/2010/main" val="219797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5</a:t>
            </a:fld>
            <a:endParaRPr lang="zh-CN" altLang="en-US"/>
          </a:p>
        </p:txBody>
      </p:sp>
    </p:spTree>
    <p:extLst>
      <p:ext uri="{BB962C8B-B14F-4D97-AF65-F5344CB8AC3E}">
        <p14:creationId xmlns:p14="http://schemas.microsoft.com/office/powerpoint/2010/main" val="211279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这里举个例子</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6</a:t>
            </a:fld>
            <a:endParaRPr lang="zh-CN" altLang="en-US"/>
          </a:p>
        </p:txBody>
      </p:sp>
    </p:spTree>
    <p:extLst>
      <p:ext uri="{BB962C8B-B14F-4D97-AF65-F5344CB8AC3E}">
        <p14:creationId xmlns:p14="http://schemas.microsoft.com/office/powerpoint/2010/main" val="348298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这是实验的硬件配置，远程服务器性能较高，配有两块</a:t>
            </a:r>
            <a:r>
              <a:rPr lang="en-US" altLang="zh-CN" dirty="0"/>
              <a:t>GTX 2080ti</a:t>
            </a:r>
            <a:r>
              <a:rPr lang="zh-CN" altLang="en-US" dirty="0"/>
              <a:t>显卡，用于目标检测，有线连接到一个路由器上，移动设备就是我自己的手机，一台</a:t>
            </a:r>
            <a:r>
              <a:rPr lang="en-US" altLang="zh-CN" dirty="0"/>
              <a:t>iphone11</a:t>
            </a:r>
            <a:r>
              <a:rPr lang="zh-CN" altLang="en-US" dirty="0"/>
              <a:t>，</a:t>
            </a:r>
            <a:r>
              <a:rPr lang="en-US" altLang="zh-CN" dirty="0"/>
              <a:t>A13</a:t>
            </a:r>
            <a:r>
              <a:rPr lang="zh-CN" altLang="en-US" dirty="0"/>
              <a:t>芯片，</a:t>
            </a:r>
            <a:r>
              <a:rPr lang="en-US" altLang="zh-CN" dirty="0"/>
              <a:t>4</a:t>
            </a:r>
            <a:r>
              <a:rPr lang="zh-CN" altLang="en-US" dirty="0"/>
              <a:t>核处理器</a:t>
            </a:r>
            <a:r>
              <a:rPr lang="en-US" altLang="zh-CN" dirty="0"/>
              <a:t>,5GHZ</a:t>
            </a:r>
            <a:r>
              <a:rPr lang="zh-CN" altLang="en-US" dirty="0"/>
              <a:t>频段连接</a:t>
            </a:r>
            <a:r>
              <a:rPr lang="en-US" altLang="zh-CN" dirty="0" err="1"/>
              <a:t>wifi</a:t>
            </a:r>
            <a:endParaRPr lang="en-US" altLang="zh-CN"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7</a:t>
            </a:fld>
            <a:endParaRPr lang="zh-CN" altLang="en-US"/>
          </a:p>
        </p:txBody>
      </p:sp>
    </p:spTree>
    <p:extLst>
      <p:ext uri="{BB962C8B-B14F-4D97-AF65-F5344CB8AC3E}">
        <p14:creationId xmlns:p14="http://schemas.microsoft.com/office/powerpoint/2010/main" val="245987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首先，我想通过比较压缩效率来在</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两种编码方式中选择一种，</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是一种视频编码方式，他是利用量化参数</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控制编码质量，</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[0,50]</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越小，编码质量越高，</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是一种图片编码方式，利用</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控制编码质量，</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[0,100]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越大，编码质量越高。为了控制变量，保证画面的质量相同，我和参考的论文一样，选择</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结构相似度作为衡量视频质量的指标，</a:t>
            </a:r>
            <a:r>
              <a:rPr lang="en-US" altLang="zh-CN" sz="1200" b="0" i="0" kern="1200" dirty="0">
                <a:solidFill>
                  <a:schemeClr val="tx1"/>
                </a:solidFill>
                <a:effectLst/>
                <a:latin typeface="+mn-lt"/>
                <a:ea typeface="+mn-ea"/>
                <a:cs typeface="+mn-cs"/>
              </a:rPr>
              <a:t>SSIM&gt;0.98</a:t>
            </a:r>
            <a:r>
              <a:rPr lang="zh-CN" altLang="en-US" sz="1200" b="0" i="0" kern="1200" dirty="0">
                <a:solidFill>
                  <a:schemeClr val="tx1"/>
                </a:solidFill>
                <a:effectLst/>
                <a:latin typeface="+mn-lt"/>
                <a:ea typeface="+mn-ea"/>
                <a:cs typeface="+mn-cs"/>
              </a:rPr>
              <a:t>可以认为视频是高清的，因此我针对两种编码方式分别测量不同质量参数对应的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值，最终发现</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qp</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Quality=85</a:t>
            </a:r>
            <a:r>
              <a:rPr lang="zh-CN" altLang="en-US" sz="1200" b="0" i="0" kern="1200" dirty="0">
                <a:solidFill>
                  <a:schemeClr val="tx1"/>
                </a:solidFill>
                <a:effectLst/>
                <a:latin typeface="+mn-lt"/>
                <a:ea typeface="+mn-ea"/>
                <a:cs typeface="+mn-cs"/>
              </a:rPr>
              <a:t>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是相近的，而且都超过了</a:t>
            </a:r>
            <a:r>
              <a:rPr lang="en-US" altLang="zh-CN" sz="1200" b="0" i="0" kern="1200" dirty="0">
                <a:solidFill>
                  <a:schemeClr val="tx1"/>
                </a:solidFill>
                <a:effectLst/>
                <a:latin typeface="+mn-lt"/>
                <a:ea typeface="+mn-ea"/>
                <a:cs typeface="+mn-cs"/>
              </a:rPr>
              <a:t>0.98</a:t>
            </a:r>
            <a:r>
              <a:rPr lang="zh-CN" altLang="en-US" sz="1200" b="0" i="0" kern="1200" dirty="0">
                <a:solidFill>
                  <a:schemeClr val="tx1"/>
                </a:solidFill>
                <a:effectLst/>
                <a:latin typeface="+mn-lt"/>
                <a:ea typeface="+mn-ea"/>
                <a:cs typeface="+mn-cs"/>
              </a:rPr>
              <a:t>。因此以这两种质量来比较二者的压缩效率。</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8</a:t>
            </a:fld>
            <a:endParaRPr lang="zh-CN" altLang="en-US"/>
          </a:p>
        </p:txBody>
      </p:sp>
    </p:spTree>
    <p:extLst>
      <p:ext uri="{BB962C8B-B14F-4D97-AF65-F5344CB8AC3E}">
        <p14:creationId xmlns:p14="http://schemas.microsoft.com/office/powerpoint/2010/main" val="37823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给定质量参数后，对两种编码方式的压缩文件大小和压缩时间分别进行比较，可以发现</a:t>
            </a:r>
            <a:r>
              <a:rPr lang="en-US" altLang="zh-CN" dirty="0"/>
              <a:t>HEVC</a:t>
            </a:r>
            <a:r>
              <a:rPr lang="zh-CN" altLang="en-US" dirty="0"/>
              <a:t>的压缩文件大小更小，</a:t>
            </a:r>
            <a:r>
              <a:rPr lang="en-US" altLang="zh-CN" dirty="0"/>
              <a:t>P</a:t>
            </a:r>
            <a:r>
              <a:rPr lang="zh-CN" altLang="en-US" dirty="0"/>
              <a:t>帧还会更小一些，而</a:t>
            </a:r>
            <a:r>
              <a:rPr lang="en-US" altLang="zh-CN" dirty="0"/>
              <a:t>JPEG</a:t>
            </a:r>
            <a:r>
              <a:rPr lang="zh-CN" altLang="en-US" dirty="0"/>
              <a:t>的压缩时间更短，可见二者各有优缺点，但是由于上传的帧不是每帧都需要上传的，只需要上传关键帧，但是编码时间不是主要影响系统性能的因素，而且本实验采用的是软编码的方式，如果采用硬编码方式，编码速度会更快，所以为了节约带宽，我还是选择了</a:t>
            </a:r>
            <a:r>
              <a:rPr lang="en-US" altLang="zh-CN" dirty="0"/>
              <a:t>HEVC</a:t>
            </a:r>
            <a:r>
              <a:rPr lang="zh-CN" altLang="en-US" dirty="0"/>
              <a:t>编码作为编码方式。</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9</a:t>
            </a:fld>
            <a:endParaRPr lang="zh-CN" altLang="en-US"/>
          </a:p>
        </p:txBody>
      </p:sp>
    </p:spTree>
    <p:extLst>
      <p:ext uri="{BB962C8B-B14F-4D97-AF65-F5344CB8AC3E}">
        <p14:creationId xmlns:p14="http://schemas.microsoft.com/office/powerpoint/2010/main" val="336400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94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6811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04973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lvl1pPr algn="ctr">
              <a:defRPr/>
            </a:lvl1pPr>
          </a:lstStyle>
          <a:p>
            <a:r>
              <a:rPr lang="zh-CN" altLang="en-US"/>
              <a:t>单击此处编辑母版标题样式</a:t>
            </a:r>
            <a:endParaRPr lang="en-US" dirty="0"/>
          </a:p>
        </p:txBody>
      </p:sp>
      <p:sp>
        <p:nvSpPr>
          <p:cNvPr id="3" name="Content Placeholder 2"/>
          <p:cNvSpPr>
            <a:spLocks noGrp="1"/>
          </p:cNvSpPr>
          <p:nvPr>
            <p:ph idx="1"/>
          </p:nvPr>
        </p:nvSpPr>
        <p:spPr>
          <a:xfrm>
            <a:off x="838200" y="1318260"/>
            <a:ext cx="10515600" cy="4858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6468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409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2264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21825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40613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87988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1080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40124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76935"/>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71600"/>
            <a:ext cx="10515600" cy="4805363"/>
          </a:xfrm>
          <a:prstGeom prst="rect">
            <a:avLst/>
          </a:prstGeom>
        </p:spPr>
        <p:txBody>
          <a:bodyPr vert="horz" lIns="91440" tIns="45720" rIns="91440" bIns="45720" rtlCol="0">
            <a:no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3104107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jp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tiff"/></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0BDE-B7E7-AD48-8E21-51BA4D20F074}"/>
              </a:ext>
            </a:extLst>
          </p:cNvPr>
          <p:cNvSpPr>
            <a:spLocks noGrp="1"/>
          </p:cNvSpPr>
          <p:nvPr>
            <p:ph type="ctrTitle"/>
          </p:nvPr>
        </p:nvSpPr>
        <p:spPr/>
        <p:txBody>
          <a:bodyPr>
            <a:normAutofit/>
          </a:bodyPr>
          <a:lstStyle/>
          <a:p>
            <a:r>
              <a:rPr lang="en-US" altLang="zh-CN" sz="3600" b="1" i="1" dirty="0">
                <a:latin typeface="Calibri" panose="020F0502020204030204" pitchFamily="34" charset="0"/>
                <a:ea typeface="微软雅黑" panose="020B0503020204020204" pitchFamily="34" charset="-122"/>
              </a:rPr>
              <a:t>Project Report:</a:t>
            </a:r>
            <a:br>
              <a:rPr lang="en-US" altLang="zh-CN" sz="3600" b="1" i="1" dirty="0">
                <a:latin typeface="Calibri" panose="020F0502020204030204" pitchFamily="34" charset="0"/>
                <a:ea typeface="微软雅黑" panose="020B0503020204020204" pitchFamily="34" charset="-122"/>
              </a:rPr>
            </a:br>
            <a:r>
              <a:rPr lang="en-US" altLang="zh-CN" sz="3600" b="1" dirty="0">
                <a:solidFill>
                  <a:srgbClr val="0070C0"/>
                </a:solidFill>
                <a:latin typeface="Calibri" panose="020F0502020204030204" pitchFamily="34" charset="0"/>
                <a:ea typeface="微软雅黑" panose="020B0503020204020204" pitchFamily="34" charset="-122"/>
              </a:rPr>
              <a:t>Object Detection with Parallel Streaming on Mobile Devices</a:t>
            </a:r>
            <a:endParaRPr kumimoji="1" lang="zh-CN" altLang="en-US" sz="3600" b="1" dirty="0">
              <a:latin typeface="Calibri" panose="020F0502020204030204" pitchFamily="34" charset="0"/>
              <a:ea typeface="微软雅黑" panose="020B0503020204020204" pitchFamily="34" charset="-122"/>
            </a:endParaRPr>
          </a:p>
        </p:txBody>
      </p:sp>
      <p:sp>
        <p:nvSpPr>
          <p:cNvPr id="3" name="副标题 2">
            <a:extLst>
              <a:ext uri="{FF2B5EF4-FFF2-40B4-BE49-F238E27FC236}">
                <a16:creationId xmlns:a16="http://schemas.microsoft.com/office/drawing/2014/main" id="{1ADECB8B-3F06-5D48-95CE-AD37E5237D16}"/>
              </a:ext>
            </a:extLst>
          </p:cNvPr>
          <p:cNvSpPr>
            <a:spLocks noGrp="1"/>
          </p:cNvSpPr>
          <p:nvPr>
            <p:ph type="subTitle" idx="1"/>
          </p:nvPr>
        </p:nvSpPr>
        <p:spPr>
          <a:xfrm>
            <a:off x="1524000" y="4777740"/>
            <a:ext cx="9144000" cy="480060"/>
          </a:xfrm>
        </p:spPr>
        <p:txBody>
          <a:bodyPr/>
          <a:lstStyle/>
          <a:p>
            <a:r>
              <a:rPr kumimoji="1" lang="zh-CN" altLang="en-US" b="1" dirty="0"/>
              <a:t>吴家行</a:t>
            </a:r>
          </a:p>
        </p:txBody>
      </p:sp>
    </p:spTree>
    <p:extLst>
      <p:ext uri="{BB962C8B-B14F-4D97-AF65-F5344CB8AC3E}">
        <p14:creationId xmlns:p14="http://schemas.microsoft.com/office/powerpoint/2010/main" val="14292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33400"/>
          </a:xfrm>
        </p:spPr>
        <p:txBody>
          <a:bodyPr/>
          <a:lstStyle/>
          <a:p>
            <a:r>
              <a:rPr lang="en-US" altLang="zh-CN" dirty="0"/>
              <a:t>Different Sliding Methods</a:t>
            </a:r>
            <a:endParaRPr lang="zh-CN" altLang="en-US" dirty="0"/>
          </a:p>
        </p:txBody>
      </p:sp>
      <p:pic>
        <p:nvPicPr>
          <p:cNvPr id="5" name="图片 4">
            <a:extLst>
              <a:ext uri="{FF2B5EF4-FFF2-40B4-BE49-F238E27FC236}">
                <a16:creationId xmlns:a16="http://schemas.microsoft.com/office/drawing/2014/main" id="{A0CD087F-AB14-4368-83D2-CDE41B023B2F}"/>
              </a:ext>
            </a:extLst>
          </p:cNvPr>
          <p:cNvPicPr>
            <a:picLocks noChangeAspect="1"/>
          </p:cNvPicPr>
          <p:nvPr/>
        </p:nvPicPr>
        <p:blipFill>
          <a:blip r:embed="rId3"/>
          <a:stretch>
            <a:fillRect/>
          </a:stretch>
        </p:blipFill>
        <p:spPr>
          <a:xfrm>
            <a:off x="5479403" y="2026922"/>
            <a:ext cx="5615948" cy="4211961"/>
          </a:xfrm>
          <a:prstGeom prst="rect">
            <a:avLst/>
          </a:prstGeom>
        </p:spPr>
      </p:pic>
      <p:grpSp>
        <p:nvGrpSpPr>
          <p:cNvPr id="6" name="组合 5">
            <a:extLst>
              <a:ext uri="{FF2B5EF4-FFF2-40B4-BE49-F238E27FC236}">
                <a16:creationId xmlns:a16="http://schemas.microsoft.com/office/drawing/2014/main" id="{182F72A3-5F28-4952-BB14-057B97EAB843}"/>
              </a:ext>
            </a:extLst>
          </p:cNvPr>
          <p:cNvGrpSpPr/>
          <p:nvPr/>
        </p:nvGrpSpPr>
        <p:grpSpPr>
          <a:xfrm>
            <a:off x="3396676" y="2484599"/>
            <a:ext cx="1686266" cy="1113609"/>
            <a:chOff x="3412784" y="4331085"/>
            <a:chExt cx="1686266" cy="1113609"/>
          </a:xfrm>
        </p:grpSpPr>
        <p:pic>
          <p:nvPicPr>
            <p:cNvPr id="7" name="Picture 11">
              <a:extLst>
                <a:ext uri="{FF2B5EF4-FFF2-40B4-BE49-F238E27FC236}">
                  <a16:creationId xmlns:a16="http://schemas.microsoft.com/office/drawing/2014/main" id="{09F7B1DE-FBC3-412A-9F92-F4D61937D813}"/>
                </a:ext>
              </a:extLst>
            </p:cNvPr>
            <p:cNvPicPr>
              <a:picLocks noChangeAspect="1"/>
            </p:cNvPicPr>
            <p:nvPr/>
          </p:nvPicPr>
          <p:blipFill>
            <a:blip r:embed="rId4"/>
            <a:stretch>
              <a:fillRect/>
            </a:stretch>
          </p:blipFill>
          <p:spPr>
            <a:xfrm>
              <a:off x="3412785" y="4339007"/>
              <a:ext cx="1686265" cy="1105687"/>
            </a:xfrm>
            <a:prstGeom prst="rect">
              <a:avLst/>
            </a:prstGeom>
          </p:spPr>
        </p:pic>
        <p:sp>
          <p:nvSpPr>
            <p:cNvPr id="8" name="矩形 7">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9"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8A7763E0-84E7-9841-9E8A-CCD76E1ACD87}"/>
              </a:ext>
            </a:extLst>
          </p:cNvPr>
          <p:cNvPicPr>
            <a:picLocks noChangeAspect="1"/>
          </p:cNvPicPr>
          <p:nvPr/>
        </p:nvPicPr>
        <p:blipFill>
          <a:blip r:embed="rId4"/>
          <a:stretch>
            <a:fillRect/>
          </a:stretch>
        </p:blipFill>
        <p:spPr>
          <a:xfrm>
            <a:off x="617245" y="2484599"/>
            <a:ext cx="1686265" cy="1105687"/>
          </a:xfrm>
          <a:prstGeom prst="rect">
            <a:avLst/>
          </a:prstGeom>
        </p:spPr>
      </p:pic>
      <p:sp>
        <p:nvSpPr>
          <p:cNvPr id="4" name="下箭头 3">
            <a:extLst>
              <a:ext uri="{FF2B5EF4-FFF2-40B4-BE49-F238E27FC236}">
                <a16:creationId xmlns:a16="http://schemas.microsoft.com/office/drawing/2014/main" id="{4C7D19E4-6E0B-FF4B-A477-23E26F48F00A}"/>
              </a:ext>
            </a:extLst>
          </p:cNvPr>
          <p:cNvSpPr/>
          <p:nvPr/>
        </p:nvSpPr>
        <p:spPr>
          <a:xfrm rot="16200000">
            <a:off x="2559859" y="2721030"/>
            <a:ext cx="580468" cy="6258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C0151842-9E19-BD41-BACD-E46F20FDDBC4}"/>
              </a:ext>
            </a:extLst>
          </p:cNvPr>
          <p:cNvPicPr>
            <a:picLocks noChangeAspect="1"/>
          </p:cNvPicPr>
          <p:nvPr/>
        </p:nvPicPr>
        <p:blipFill>
          <a:blip r:embed="rId5"/>
          <a:stretch>
            <a:fillRect/>
          </a:stretch>
        </p:blipFill>
        <p:spPr>
          <a:xfrm>
            <a:off x="342037" y="4231147"/>
            <a:ext cx="4969333" cy="1550386"/>
          </a:xfrm>
          <a:prstGeom prst="rect">
            <a:avLst/>
          </a:prstGeom>
        </p:spPr>
      </p:pic>
    </p:spTree>
    <p:extLst>
      <p:ext uri="{BB962C8B-B14F-4D97-AF65-F5344CB8AC3E}">
        <p14:creationId xmlns:p14="http://schemas.microsoft.com/office/powerpoint/2010/main" val="145454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A4A3E-E14F-4C59-B379-7B56EC16825A}"/>
              </a:ext>
            </a:extLst>
          </p:cNvPr>
          <p:cNvSpPr>
            <a:spLocks noGrp="1"/>
          </p:cNvSpPr>
          <p:nvPr>
            <p:ph type="title"/>
          </p:nvPr>
        </p:nvSpPr>
        <p:spPr/>
        <p:txBody>
          <a:bodyPr/>
          <a:lstStyle/>
          <a:p>
            <a:r>
              <a:rPr lang="en-US" altLang="zh-CN" dirty="0"/>
              <a:t>Demo</a:t>
            </a:r>
            <a:endParaRPr lang="zh-CN" altLang="en-US" dirty="0"/>
          </a:p>
        </p:txBody>
      </p:sp>
      <p:pic>
        <p:nvPicPr>
          <p:cNvPr id="4" name="demo">
            <a:hlinkClick r:id="" action="ppaction://media"/>
            <a:extLst>
              <a:ext uri="{FF2B5EF4-FFF2-40B4-BE49-F238E27FC236}">
                <a16:creationId xmlns:a16="http://schemas.microsoft.com/office/drawing/2014/main" id="{BF89B36B-8D00-4B3E-8966-30D4286D47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39797" y="1315720"/>
            <a:ext cx="2090262" cy="4526280"/>
          </a:xfrm>
          <a:prstGeom prst="rect">
            <a:avLst/>
          </a:prstGeom>
        </p:spPr>
      </p:pic>
      <p:pic>
        <p:nvPicPr>
          <p:cNvPr id="11" name="Picture 11">
            <a:extLst>
              <a:ext uri="{FF2B5EF4-FFF2-40B4-BE49-F238E27FC236}">
                <a16:creationId xmlns:a16="http://schemas.microsoft.com/office/drawing/2014/main" id="{9A4BA31B-7AA2-8E43-B997-5D09E2C4C7B2}"/>
              </a:ext>
            </a:extLst>
          </p:cNvPr>
          <p:cNvPicPr>
            <a:picLocks noChangeAspect="1"/>
          </p:cNvPicPr>
          <p:nvPr/>
        </p:nvPicPr>
        <p:blipFill>
          <a:blip r:embed="rId6"/>
          <a:stretch>
            <a:fillRect/>
          </a:stretch>
        </p:blipFill>
        <p:spPr>
          <a:xfrm>
            <a:off x="1572773" y="3022055"/>
            <a:ext cx="1686265" cy="1105687"/>
          </a:xfrm>
          <a:prstGeom prst="rect">
            <a:avLst/>
          </a:prstGeom>
        </p:spPr>
      </p:pic>
      <p:sp>
        <p:nvSpPr>
          <p:cNvPr id="12" name="下箭头 11">
            <a:extLst>
              <a:ext uri="{FF2B5EF4-FFF2-40B4-BE49-F238E27FC236}">
                <a16:creationId xmlns:a16="http://schemas.microsoft.com/office/drawing/2014/main" id="{6B8D8ACD-1760-7744-A18C-89D4F57E11C9}"/>
              </a:ext>
            </a:extLst>
          </p:cNvPr>
          <p:cNvSpPr/>
          <p:nvPr/>
        </p:nvSpPr>
        <p:spPr>
          <a:xfrm rot="16200000">
            <a:off x="3515387" y="3258486"/>
            <a:ext cx="580468" cy="6258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01896626-5294-6346-A05E-CCDF9046DE8C}"/>
              </a:ext>
            </a:extLst>
          </p:cNvPr>
          <p:cNvGrpSpPr/>
          <p:nvPr/>
        </p:nvGrpSpPr>
        <p:grpSpPr>
          <a:xfrm>
            <a:off x="4352204" y="3022547"/>
            <a:ext cx="1686266" cy="1113117"/>
            <a:chOff x="4352204" y="3022547"/>
            <a:chExt cx="1686266" cy="1113117"/>
          </a:xfrm>
        </p:grpSpPr>
        <p:pic>
          <p:nvPicPr>
            <p:cNvPr id="6" name="Picture 11">
              <a:extLst>
                <a:ext uri="{FF2B5EF4-FFF2-40B4-BE49-F238E27FC236}">
                  <a16:creationId xmlns:a16="http://schemas.microsoft.com/office/drawing/2014/main" id="{338D72C7-E112-4840-A3CF-378A27A6E344}"/>
                </a:ext>
              </a:extLst>
            </p:cNvPr>
            <p:cNvPicPr>
              <a:picLocks noChangeAspect="1"/>
            </p:cNvPicPr>
            <p:nvPr/>
          </p:nvPicPr>
          <p:blipFill>
            <a:blip r:embed="rId6"/>
            <a:stretch>
              <a:fillRect/>
            </a:stretch>
          </p:blipFill>
          <p:spPr>
            <a:xfrm>
              <a:off x="4352205" y="3029977"/>
              <a:ext cx="1686265" cy="1105687"/>
            </a:xfrm>
            <a:prstGeom prst="rect">
              <a:avLst/>
            </a:prstGeom>
          </p:spPr>
        </p:pic>
        <p:sp>
          <p:nvSpPr>
            <p:cNvPr id="7" name="矩形 6">
              <a:extLst>
                <a:ext uri="{FF2B5EF4-FFF2-40B4-BE49-F238E27FC236}">
                  <a16:creationId xmlns:a16="http://schemas.microsoft.com/office/drawing/2014/main" id="{87D8F01A-93A6-E849-8A86-54FDB61C3684}"/>
                </a:ext>
              </a:extLst>
            </p:cNvPr>
            <p:cNvSpPr/>
            <p:nvPr/>
          </p:nvSpPr>
          <p:spPr>
            <a:xfrm>
              <a:off x="4352204" y="302254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 name="直接连接符 45">
              <a:extLst>
                <a:ext uri="{FF2B5EF4-FFF2-40B4-BE49-F238E27FC236}">
                  <a16:creationId xmlns:a16="http://schemas.microsoft.com/office/drawing/2014/main" id="{3BF12473-3068-4345-BD47-2E18805AEE76}"/>
                </a:ext>
              </a:extLst>
            </p:cNvPr>
            <p:cNvCxnSpPr>
              <a:cxnSpLocks/>
            </p:cNvCxnSpPr>
            <p:nvPr/>
          </p:nvCxnSpPr>
          <p:spPr>
            <a:xfrm>
              <a:off x="4687946" y="3029832"/>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48">
              <a:extLst>
                <a:ext uri="{FF2B5EF4-FFF2-40B4-BE49-F238E27FC236}">
                  <a16:creationId xmlns:a16="http://schemas.microsoft.com/office/drawing/2014/main" id="{D3B64721-DDFB-3546-964C-42BE4C6006F0}"/>
                </a:ext>
              </a:extLst>
            </p:cNvPr>
            <p:cNvCxnSpPr>
              <a:cxnSpLocks/>
            </p:cNvCxnSpPr>
            <p:nvPr/>
          </p:nvCxnSpPr>
          <p:spPr>
            <a:xfrm>
              <a:off x="4976188" y="303730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9">
              <a:extLst>
                <a:ext uri="{FF2B5EF4-FFF2-40B4-BE49-F238E27FC236}">
                  <a16:creationId xmlns:a16="http://schemas.microsoft.com/office/drawing/2014/main" id="{15FE18D9-F455-4F4A-9866-C9C4DBB5E88A}"/>
                </a:ext>
              </a:extLst>
            </p:cNvPr>
            <p:cNvCxnSpPr>
              <a:cxnSpLocks/>
            </p:cNvCxnSpPr>
            <p:nvPr/>
          </p:nvCxnSpPr>
          <p:spPr>
            <a:xfrm>
              <a:off x="5512620" y="303730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48">
              <a:extLst>
                <a:ext uri="{FF2B5EF4-FFF2-40B4-BE49-F238E27FC236}">
                  <a16:creationId xmlns:a16="http://schemas.microsoft.com/office/drawing/2014/main" id="{F96BCEEE-ED76-154A-9026-184537FE400E}"/>
                </a:ext>
              </a:extLst>
            </p:cNvPr>
            <p:cNvCxnSpPr>
              <a:cxnSpLocks/>
            </p:cNvCxnSpPr>
            <p:nvPr/>
          </p:nvCxnSpPr>
          <p:spPr>
            <a:xfrm>
              <a:off x="5254094" y="30294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48">
              <a:extLst>
                <a:ext uri="{FF2B5EF4-FFF2-40B4-BE49-F238E27FC236}">
                  <a16:creationId xmlns:a16="http://schemas.microsoft.com/office/drawing/2014/main" id="{BBF6FA99-9B72-B549-BA94-57808E6449F3}"/>
                </a:ext>
              </a:extLst>
            </p:cNvPr>
            <p:cNvCxnSpPr>
              <a:cxnSpLocks/>
            </p:cNvCxnSpPr>
            <p:nvPr/>
          </p:nvCxnSpPr>
          <p:spPr>
            <a:xfrm>
              <a:off x="5777035" y="30294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右大括号 14">
            <a:extLst>
              <a:ext uri="{FF2B5EF4-FFF2-40B4-BE49-F238E27FC236}">
                <a16:creationId xmlns:a16="http://schemas.microsoft.com/office/drawing/2014/main" id="{4D5272FB-E87F-1246-9973-AAA1C53CBF37}"/>
              </a:ext>
            </a:extLst>
          </p:cNvPr>
          <p:cNvSpPr/>
          <p:nvPr/>
        </p:nvSpPr>
        <p:spPr>
          <a:xfrm rot="5400000">
            <a:off x="5129038" y="3371132"/>
            <a:ext cx="145883" cy="1672979"/>
          </a:xfrm>
          <a:prstGeom prst="rightBrace">
            <a:avLst>
              <a:gd name="adj1" fmla="val 94365"/>
              <a:gd name="adj2" fmla="val 49643"/>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9D0F9D10-E786-B547-A6A8-42EB33005EB6}"/>
              </a:ext>
            </a:extLst>
          </p:cNvPr>
          <p:cNvSpPr txBox="1"/>
          <p:nvPr/>
        </p:nvSpPr>
        <p:spPr>
          <a:xfrm>
            <a:off x="4755382" y="4280563"/>
            <a:ext cx="893193" cy="369332"/>
          </a:xfrm>
          <a:prstGeom prst="rect">
            <a:avLst/>
          </a:prstGeom>
          <a:noFill/>
        </p:spPr>
        <p:txBody>
          <a:bodyPr wrap="none" rtlCol="0">
            <a:spAutoFit/>
          </a:bodyPr>
          <a:lstStyle/>
          <a:p>
            <a:r>
              <a:rPr kumimoji="1" lang="en-US" altLang="zh-CN" dirty="0"/>
              <a:t>6</a:t>
            </a:r>
            <a:r>
              <a:rPr kumimoji="1" lang="zh-CN" altLang="en-US" dirty="0"/>
              <a:t> </a:t>
            </a:r>
            <a:r>
              <a:rPr kumimoji="1" lang="en-US" altLang="zh-CN" dirty="0"/>
              <a:t>slides</a:t>
            </a:r>
            <a:endParaRPr kumimoji="1" lang="zh-CN" altLang="en-US" dirty="0"/>
          </a:p>
        </p:txBody>
      </p:sp>
    </p:spTree>
    <p:extLst>
      <p:ext uri="{BB962C8B-B14F-4D97-AF65-F5344CB8AC3E}">
        <p14:creationId xmlns:p14="http://schemas.microsoft.com/office/powerpoint/2010/main" val="247639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57751-B797-AB45-8FEB-5D29A43FF349}"/>
              </a:ext>
            </a:extLst>
          </p:cNvPr>
          <p:cNvSpPr>
            <a:spLocks noGrp="1"/>
          </p:cNvSpPr>
          <p:nvPr>
            <p:ph type="title"/>
          </p:nvPr>
        </p:nvSpPr>
        <p:spPr/>
        <p:txBody>
          <a:bodyPr/>
          <a:lstStyle/>
          <a:p>
            <a:endParaRPr kumimoji="1" lang="zh-CN" altLang="en-US"/>
          </a:p>
        </p:txBody>
      </p:sp>
      <p:sp>
        <p:nvSpPr>
          <p:cNvPr id="4" name="矩形 3">
            <a:extLst>
              <a:ext uri="{FF2B5EF4-FFF2-40B4-BE49-F238E27FC236}">
                <a16:creationId xmlns:a16="http://schemas.microsoft.com/office/drawing/2014/main" id="{B9DFFEE9-5D98-A74F-B0AE-3EA0DD092C9A}"/>
              </a:ext>
            </a:extLst>
          </p:cNvPr>
          <p:cNvSpPr/>
          <p:nvPr/>
        </p:nvSpPr>
        <p:spPr>
          <a:xfrm>
            <a:off x="2406315" y="2808805"/>
            <a:ext cx="2521819"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5" name="矩形 4">
            <a:extLst>
              <a:ext uri="{FF2B5EF4-FFF2-40B4-BE49-F238E27FC236}">
                <a16:creationId xmlns:a16="http://schemas.microsoft.com/office/drawing/2014/main" id="{D58B0E26-AFE9-BA4A-916E-4F2C738597FC}"/>
              </a:ext>
            </a:extLst>
          </p:cNvPr>
          <p:cNvSpPr/>
          <p:nvPr/>
        </p:nvSpPr>
        <p:spPr>
          <a:xfrm>
            <a:off x="4928134" y="2808805"/>
            <a:ext cx="179992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6" name="矩形 5">
            <a:extLst>
              <a:ext uri="{FF2B5EF4-FFF2-40B4-BE49-F238E27FC236}">
                <a16:creationId xmlns:a16="http://schemas.microsoft.com/office/drawing/2014/main" id="{BC2D7E99-41D8-8E45-880A-441FE8A58FF1}"/>
              </a:ext>
            </a:extLst>
          </p:cNvPr>
          <p:cNvSpPr/>
          <p:nvPr/>
        </p:nvSpPr>
        <p:spPr>
          <a:xfrm>
            <a:off x="6728059" y="2807033"/>
            <a:ext cx="2521819"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8" name="文本框 7">
            <a:extLst>
              <a:ext uri="{FF2B5EF4-FFF2-40B4-BE49-F238E27FC236}">
                <a16:creationId xmlns:a16="http://schemas.microsoft.com/office/drawing/2014/main" id="{C2EE372B-1646-CE47-9AEA-178A53E2F8FB}"/>
              </a:ext>
            </a:extLst>
          </p:cNvPr>
          <p:cNvSpPr txBox="1"/>
          <p:nvPr/>
        </p:nvSpPr>
        <p:spPr>
          <a:xfrm>
            <a:off x="1289785" y="2741959"/>
            <a:ext cx="968535" cy="369332"/>
          </a:xfrm>
          <a:prstGeom prst="rect">
            <a:avLst/>
          </a:prstGeom>
          <a:noFill/>
        </p:spPr>
        <p:txBody>
          <a:bodyPr wrap="none" rtlCol="0">
            <a:spAutoFit/>
          </a:bodyPr>
          <a:lstStyle/>
          <a:p>
            <a:r>
              <a:rPr kumimoji="1" lang="en-US" altLang="zh-CN" dirty="0"/>
              <a:t>Baseline</a:t>
            </a:r>
            <a:endParaRPr kumimoji="1" lang="zh-CN" altLang="en-US" dirty="0"/>
          </a:p>
        </p:txBody>
      </p:sp>
      <p:sp>
        <p:nvSpPr>
          <p:cNvPr id="9" name="矩形 8">
            <a:extLst>
              <a:ext uri="{FF2B5EF4-FFF2-40B4-BE49-F238E27FC236}">
                <a16:creationId xmlns:a16="http://schemas.microsoft.com/office/drawing/2014/main" id="{F16162C6-280B-F142-BD14-B53E3F7B7AF7}"/>
              </a:ext>
            </a:extLst>
          </p:cNvPr>
          <p:cNvSpPr/>
          <p:nvPr/>
        </p:nvSpPr>
        <p:spPr>
          <a:xfrm>
            <a:off x="9249878" y="2807033"/>
            <a:ext cx="1386038" cy="2598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10" name="矩形 9">
            <a:extLst>
              <a:ext uri="{FF2B5EF4-FFF2-40B4-BE49-F238E27FC236}">
                <a16:creationId xmlns:a16="http://schemas.microsoft.com/office/drawing/2014/main" id="{5EDC1103-A382-9A44-AEAF-3417143E6CDA}"/>
              </a:ext>
            </a:extLst>
          </p:cNvPr>
          <p:cNvSpPr/>
          <p:nvPr/>
        </p:nvSpPr>
        <p:spPr>
          <a:xfrm>
            <a:off x="8711662" y="4245256"/>
            <a:ext cx="896400"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11" name="矩形 10">
            <a:extLst>
              <a:ext uri="{FF2B5EF4-FFF2-40B4-BE49-F238E27FC236}">
                <a16:creationId xmlns:a16="http://schemas.microsoft.com/office/drawing/2014/main" id="{F898EAF8-5983-C740-A6E7-58B1A34EAB6A}"/>
              </a:ext>
            </a:extLst>
          </p:cNvPr>
          <p:cNvSpPr/>
          <p:nvPr/>
        </p:nvSpPr>
        <p:spPr>
          <a:xfrm>
            <a:off x="8711662" y="4727466"/>
            <a:ext cx="896400"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12" name="矩形 11">
            <a:extLst>
              <a:ext uri="{FF2B5EF4-FFF2-40B4-BE49-F238E27FC236}">
                <a16:creationId xmlns:a16="http://schemas.microsoft.com/office/drawing/2014/main" id="{802A352A-1B70-8749-B154-F59C4CA82169}"/>
              </a:ext>
            </a:extLst>
          </p:cNvPr>
          <p:cNvSpPr/>
          <p:nvPr/>
        </p:nvSpPr>
        <p:spPr>
          <a:xfrm>
            <a:off x="8697564" y="5209676"/>
            <a:ext cx="896400"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13" name="矩形 12">
            <a:extLst>
              <a:ext uri="{FF2B5EF4-FFF2-40B4-BE49-F238E27FC236}">
                <a16:creationId xmlns:a16="http://schemas.microsoft.com/office/drawing/2014/main" id="{A0111C19-A7CF-4646-8DA9-F760A5E0FDC6}"/>
              </a:ext>
            </a:extLst>
          </p:cNvPr>
          <p:cNvSpPr/>
          <p:nvPr/>
        </p:nvSpPr>
        <p:spPr>
          <a:xfrm>
            <a:off x="8711662" y="5691886"/>
            <a:ext cx="894604" cy="2598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14" name="文本框 13">
            <a:extLst>
              <a:ext uri="{FF2B5EF4-FFF2-40B4-BE49-F238E27FC236}">
                <a16:creationId xmlns:a16="http://schemas.microsoft.com/office/drawing/2014/main" id="{5379AD95-D6F5-774D-B9F5-35E9F48FAB10}"/>
              </a:ext>
            </a:extLst>
          </p:cNvPr>
          <p:cNvSpPr txBox="1"/>
          <p:nvPr/>
        </p:nvSpPr>
        <p:spPr>
          <a:xfrm>
            <a:off x="9593964" y="4190531"/>
            <a:ext cx="1041952" cy="369332"/>
          </a:xfrm>
          <a:prstGeom prst="rect">
            <a:avLst/>
          </a:prstGeom>
          <a:noFill/>
        </p:spPr>
        <p:txBody>
          <a:bodyPr wrap="none" rtlCol="0">
            <a:spAutoFit/>
          </a:bodyPr>
          <a:lstStyle/>
          <a:p>
            <a:r>
              <a:rPr kumimoji="1" lang="en-US" altLang="zh-CN" dirty="0"/>
              <a:t>Encoding</a:t>
            </a:r>
            <a:endParaRPr kumimoji="1" lang="zh-CN" altLang="en-US" dirty="0"/>
          </a:p>
        </p:txBody>
      </p:sp>
      <p:sp>
        <p:nvSpPr>
          <p:cNvPr id="15" name="文本框 14">
            <a:extLst>
              <a:ext uri="{FF2B5EF4-FFF2-40B4-BE49-F238E27FC236}">
                <a16:creationId xmlns:a16="http://schemas.microsoft.com/office/drawing/2014/main" id="{3A369F55-8587-8444-8492-AB646C37CA17}"/>
              </a:ext>
            </a:extLst>
          </p:cNvPr>
          <p:cNvSpPr txBox="1"/>
          <p:nvPr/>
        </p:nvSpPr>
        <p:spPr>
          <a:xfrm>
            <a:off x="9593964" y="4674133"/>
            <a:ext cx="1393523" cy="369332"/>
          </a:xfrm>
          <a:prstGeom prst="rect">
            <a:avLst/>
          </a:prstGeom>
          <a:noFill/>
        </p:spPr>
        <p:txBody>
          <a:bodyPr wrap="none" rtlCol="0">
            <a:spAutoFit/>
          </a:bodyPr>
          <a:lstStyle/>
          <a:p>
            <a:r>
              <a:rPr kumimoji="1" lang="en-US" altLang="zh-CN" dirty="0"/>
              <a:t>Transmission</a:t>
            </a:r>
            <a:endParaRPr kumimoji="1" lang="zh-CN" altLang="en-US" dirty="0"/>
          </a:p>
        </p:txBody>
      </p:sp>
      <p:sp>
        <p:nvSpPr>
          <p:cNvPr id="16" name="文本框 15">
            <a:extLst>
              <a:ext uri="{FF2B5EF4-FFF2-40B4-BE49-F238E27FC236}">
                <a16:creationId xmlns:a16="http://schemas.microsoft.com/office/drawing/2014/main" id="{200A67F5-3B11-2549-864C-36B74A5DBBAB}"/>
              </a:ext>
            </a:extLst>
          </p:cNvPr>
          <p:cNvSpPr txBox="1"/>
          <p:nvPr/>
        </p:nvSpPr>
        <p:spPr>
          <a:xfrm>
            <a:off x="9606266" y="5148742"/>
            <a:ext cx="1065997" cy="369332"/>
          </a:xfrm>
          <a:prstGeom prst="rect">
            <a:avLst/>
          </a:prstGeom>
          <a:noFill/>
        </p:spPr>
        <p:txBody>
          <a:bodyPr wrap="none" rtlCol="0">
            <a:spAutoFit/>
          </a:bodyPr>
          <a:lstStyle/>
          <a:p>
            <a:r>
              <a:rPr kumimoji="1" lang="en-US" altLang="zh-CN" dirty="0"/>
              <a:t>Decoding</a:t>
            </a:r>
            <a:endParaRPr kumimoji="1" lang="zh-CN" altLang="en-US" dirty="0"/>
          </a:p>
        </p:txBody>
      </p:sp>
      <p:sp>
        <p:nvSpPr>
          <p:cNvPr id="17" name="文本框 16">
            <a:extLst>
              <a:ext uri="{FF2B5EF4-FFF2-40B4-BE49-F238E27FC236}">
                <a16:creationId xmlns:a16="http://schemas.microsoft.com/office/drawing/2014/main" id="{15880CAE-BBA6-7244-98B5-BCA88BB6EEA1}"/>
              </a:ext>
            </a:extLst>
          </p:cNvPr>
          <p:cNvSpPr txBox="1"/>
          <p:nvPr/>
        </p:nvSpPr>
        <p:spPr>
          <a:xfrm>
            <a:off x="9606266" y="5637161"/>
            <a:ext cx="1070614" cy="369332"/>
          </a:xfrm>
          <a:prstGeom prst="rect">
            <a:avLst/>
          </a:prstGeom>
          <a:noFill/>
        </p:spPr>
        <p:txBody>
          <a:bodyPr wrap="none" rtlCol="0">
            <a:spAutoFit/>
          </a:bodyPr>
          <a:lstStyle/>
          <a:p>
            <a:r>
              <a:rPr kumimoji="1" lang="en-US" altLang="zh-CN" dirty="0"/>
              <a:t>Inference</a:t>
            </a:r>
            <a:endParaRPr kumimoji="1" lang="zh-CN" altLang="en-US" dirty="0"/>
          </a:p>
        </p:txBody>
      </p:sp>
      <p:sp>
        <p:nvSpPr>
          <p:cNvPr id="18" name="矩形 17">
            <a:extLst>
              <a:ext uri="{FF2B5EF4-FFF2-40B4-BE49-F238E27FC236}">
                <a16:creationId xmlns:a16="http://schemas.microsoft.com/office/drawing/2014/main" id="{9BF6D5D4-F8D8-3640-A176-EF90875D18B9}"/>
              </a:ext>
            </a:extLst>
          </p:cNvPr>
          <p:cNvSpPr/>
          <p:nvPr/>
        </p:nvSpPr>
        <p:spPr>
          <a:xfrm>
            <a:off x="327822" y="3429000"/>
            <a:ext cx="1923925" cy="646331"/>
          </a:xfrm>
          <a:prstGeom prst="rect">
            <a:avLst/>
          </a:prstGeom>
        </p:spPr>
        <p:txBody>
          <a:bodyPr wrap="none">
            <a:spAutoFit/>
          </a:bodyPr>
          <a:lstStyle/>
          <a:p>
            <a:r>
              <a:rPr lang="en-US" altLang="zh-CN" dirty="0">
                <a:ea typeface="DengXian" panose="02010600030101010101" pitchFamily="2" charset="-122"/>
              </a:rPr>
              <a:t>Parallel Streaming</a:t>
            </a:r>
          </a:p>
          <a:p>
            <a:r>
              <a:rPr lang="en-US" altLang="zh-CN" dirty="0">
                <a:ea typeface="DengXian" panose="02010600030101010101" pitchFamily="2" charset="-122"/>
              </a:rPr>
              <a:t>with 2-slide mode</a:t>
            </a:r>
            <a:r>
              <a:rPr lang="zh-CN" altLang="zh-CN" dirty="0"/>
              <a:t> </a:t>
            </a:r>
            <a:endParaRPr lang="zh-CN" altLang="en-US" dirty="0"/>
          </a:p>
        </p:txBody>
      </p:sp>
      <p:sp>
        <p:nvSpPr>
          <p:cNvPr id="19" name="矩形 18">
            <a:extLst>
              <a:ext uri="{FF2B5EF4-FFF2-40B4-BE49-F238E27FC236}">
                <a16:creationId xmlns:a16="http://schemas.microsoft.com/office/drawing/2014/main" id="{82469732-6A0F-2341-9A64-7F93F68EBFA0}"/>
              </a:ext>
            </a:extLst>
          </p:cNvPr>
          <p:cNvSpPr/>
          <p:nvPr/>
        </p:nvSpPr>
        <p:spPr>
          <a:xfrm>
            <a:off x="2406315" y="3486828"/>
            <a:ext cx="1261014"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20" name="矩形 19">
            <a:extLst>
              <a:ext uri="{FF2B5EF4-FFF2-40B4-BE49-F238E27FC236}">
                <a16:creationId xmlns:a16="http://schemas.microsoft.com/office/drawing/2014/main" id="{46B60966-6248-7748-B724-E246B4BDE277}"/>
              </a:ext>
            </a:extLst>
          </p:cNvPr>
          <p:cNvSpPr/>
          <p:nvPr/>
        </p:nvSpPr>
        <p:spPr>
          <a:xfrm>
            <a:off x="3667119" y="3746710"/>
            <a:ext cx="1261014"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21" name="矩形 20">
            <a:extLst>
              <a:ext uri="{FF2B5EF4-FFF2-40B4-BE49-F238E27FC236}">
                <a16:creationId xmlns:a16="http://schemas.microsoft.com/office/drawing/2014/main" id="{051EC448-2321-5B4E-9BA9-905C77E0998D}"/>
              </a:ext>
            </a:extLst>
          </p:cNvPr>
          <p:cNvSpPr/>
          <p:nvPr/>
        </p:nvSpPr>
        <p:spPr>
          <a:xfrm>
            <a:off x="3667119" y="3486828"/>
            <a:ext cx="89873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22" name="矩形 21">
            <a:extLst>
              <a:ext uri="{FF2B5EF4-FFF2-40B4-BE49-F238E27FC236}">
                <a16:creationId xmlns:a16="http://schemas.microsoft.com/office/drawing/2014/main" id="{8FC12DE9-27B3-EF45-9A87-7C941B5D6A12}"/>
              </a:ext>
            </a:extLst>
          </p:cNvPr>
          <p:cNvSpPr/>
          <p:nvPr/>
        </p:nvSpPr>
        <p:spPr>
          <a:xfrm>
            <a:off x="4928133" y="3746710"/>
            <a:ext cx="89873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23" name="矩形 22">
            <a:extLst>
              <a:ext uri="{FF2B5EF4-FFF2-40B4-BE49-F238E27FC236}">
                <a16:creationId xmlns:a16="http://schemas.microsoft.com/office/drawing/2014/main" id="{B42DA7DE-2AEE-4D45-AD5C-4732C8DD9231}"/>
              </a:ext>
            </a:extLst>
          </p:cNvPr>
          <p:cNvSpPr/>
          <p:nvPr/>
        </p:nvSpPr>
        <p:spPr>
          <a:xfrm>
            <a:off x="4565749" y="3488549"/>
            <a:ext cx="1261014"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25" name="矩形 24">
            <a:extLst>
              <a:ext uri="{FF2B5EF4-FFF2-40B4-BE49-F238E27FC236}">
                <a16:creationId xmlns:a16="http://schemas.microsoft.com/office/drawing/2014/main" id="{9B59E51F-7C00-E94C-975D-DB426122C2AE}"/>
              </a:ext>
            </a:extLst>
          </p:cNvPr>
          <p:cNvSpPr/>
          <p:nvPr/>
        </p:nvSpPr>
        <p:spPr>
          <a:xfrm>
            <a:off x="5826658" y="3746710"/>
            <a:ext cx="1261014"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26" name="矩形 25">
            <a:extLst>
              <a:ext uri="{FF2B5EF4-FFF2-40B4-BE49-F238E27FC236}">
                <a16:creationId xmlns:a16="http://schemas.microsoft.com/office/drawing/2014/main" id="{44DBD29B-FACE-6A40-99E8-22FE672DA577}"/>
              </a:ext>
            </a:extLst>
          </p:cNvPr>
          <p:cNvSpPr/>
          <p:nvPr/>
        </p:nvSpPr>
        <p:spPr>
          <a:xfrm>
            <a:off x="7087567" y="3485056"/>
            <a:ext cx="1386038" cy="5215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8" name="直线连接符 27">
            <a:extLst>
              <a:ext uri="{FF2B5EF4-FFF2-40B4-BE49-F238E27FC236}">
                <a16:creationId xmlns:a16="http://schemas.microsoft.com/office/drawing/2014/main" id="{3341B61F-852B-D145-B6D2-097EA188F9F8}"/>
              </a:ext>
            </a:extLst>
          </p:cNvPr>
          <p:cNvCxnSpPr>
            <a:cxnSpLocks/>
          </p:cNvCxnSpPr>
          <p:nvPr/>
        </p:nvCxnSpPr>
        <p:spPr>
          <a:xfrm>
            <a:off x="2406315" y="3066915"/>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48BEE818-10CC-704D-8A96-C150E74C51C9}"/>
              </a:ext>
            </a:extLst>
          </p:cNvPr>
          <p:cNvCxnSpPr>
            <a:cxnSpLocks/>
          </p:cNvCxnSpPr>
          <p:nvPr/>
        </p:nvCxnSpPr>
        <p:spPr>
          <a:xfrm>
            <a:off x="9251824" y="3066915"/>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9B39059D-3078-F640-B3A2-FE6ED08EBBB6}"/>
              </a:ext>
            </a:extLst>
          </p:cNvPr>
          <p:cNvCxnSpPr>
            <a:cxnSpLocks/>
          </p:cNvCxnSpPr>
          <p:nvPr/>
        </p:nvCxnSpPr>
        <p:spPr>
          <a:xfrm flipH="1">
            <a:off x="2406315" y="3204838"/>
            <a:ext cx="2005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BF7FFFCB-C422-104F-B66A-43DED69F4EC0}"/>
              </a:ext>
            </a:extLst>
          </p:cNvPr>
          <p:cNvCxnSpPr>
            <a:cxnSpLocks/>
          </p:cNvCxnSpPr>
          <p:nvPr/>
        </p:nvCxnSpPr>
        <p:spPr>
          <a:xfrm>
            <a:off x="7244678" y="3204838"/>
            <a:ext cx="200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本框 37">
            <a:extLst>
              <a:ext uri="{FF2B5EF4-FFF2-40B4-BE49-F238E27FC236}">
                <a16:creationId xmlns:a16="http://schemas.microsoft.com/office/drawing/2014/main" id="{A9419679-E938-914A-ABDA-06A82CF1FC0C}"/>
              </a:ext>
            </a:extLst>
          </p:cNvPr>
          <p:cNvSpPr txBox="1"/>
          <p:nvPr/>
        </p:nvSpPr>
        <p:spPr>
          <a:xfrm>
            <a:off x="4855623" y="3059668"/>
            <a:ext cx="1942070" cy="369332"/>
          </a:xfrm>
          <a:prstGeom prst="rect">
            <a:avLst/>
          </a:prstGeom>
          <a:noFill/>
        </p:spPr>
        <p:txBody>
          <a:bodyPr wrap="none" rtlCol="0">
            <a:spAutoFit/>
          </a:bodyPr>
          <a:lstStyle/>
          <a:p>
            <a:r>
              <a:rPr kumimoji="1" lang="en-US" altLang="zh-CN" dirty="0"/>
              <a:t>Streaming Latency</a:t>
            </a:r>
            <a:endParaRPr kumimoji="1" lang="zh-CN" altLang="en-US" dirty="0"/>
          </a:p>
        </p:txBody>
      </p:sp>
      <p:cxnSp>
        <p:nvCxnSpPr>
          <p:cNvPr id="39" name="直线连接符 38">
            <a:extLst>
              <a:ext uri="{FF2B5EF4-FFF2-40B4-BE49-F238E27FC236}">
                <a16:creationId xmlns:a16="http://schemas.microsoft.com/office/drawing/2014/main" id="{4AC88EBE-6F58-EE45-BD07-28B477FF6666}"/>
              </a:ext>
            </a:extLst>
          </p:cNvPr>
          <p:cNvCxnSpPr>
            <a:cxnSpLocks/>
          </p:cNvCxnSpPr>
          <p:nvPr/>
        </p:nvCxnSpPr>
        <p:spPr>
          <a:xfrm>
            <a:off x="2403716" y="4008844"/>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40" name="直线连接符 39">
            <a:extLst>
              <a:ext uri="{FF2B5EF4-FFF2-40B4-BE49-F238E27FC236}">
                <a16:creationId xmlns:a16="http://schemas.microsoft.com/office/drawing/2014/main" id="{782EFF6E-5672-4249-BBDE-96A10661C4F0}"/>
              </a:ext>
            </a:extLst>
          </p:cNvPr>
          <p:cNvCxnSpPr>
            <a:cxnSpLocks/>
          </p:cNvCxnSpPr>
          <p:nvPr/>
        </p:nvCxnSpPr>
        <p:spPr>
          <a:xfrm>
            <a:off x="7091940" y="4008844"/>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65361BB6-46CC-6C47-A706-42948570CCF8}"/>
              </a:ext>
            </a:extLst>
          </p:cNvPr>
          <p:cNvCxnSpPr>
            <a:cxnSpLocks/>
          </p:cNvCxnSpPr>
          <p:nvPr/>
        </p:nvCxnSpPr>
        <p:spPr>
          <a:xfrm flipH="1">
            <a:off x="2406314" y="4146767"/>
            <a:ext cx="92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B4A172FF-8A91-8E46-9E55-998F33E0CFFF}"/>
              </a:ext>
            </a:extLst>
          </p:cNvPr>
          <p:cNvCxnSpPr>
            <a:cxnSpLocks/>
          </p:cNvCxnSpPr>
          <p:nvPr/>
        </p:nvCxnSpPr>
        <p:spPr>
          <a:xfrm>
            <a:off x="6162367" y="4147200"/>
            <a:ext cx="92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319A536C-B006-0344-B573-79A5C2D8FE84}"/>
              </a:ext>
            </a:extLst>
          </p:cNvPr>
          <p:cNvSpPr txBox="1"/>
          <p:nvPr/>
        </p:nvSpPr>
        <p:spPr>
          <a:xfrm>
            <a:off x="3779146" y="3952961"/>
            <a:ext cx="1942070" cy="369332"/>
          </a:xfrm>
          <a:prstGeom prst="rect">
            <a:avLst/>
          </a:prstGeom>
          <a:noFill/>
        </p:spPr>
        <p:txBody>
          <a:bodyPr wrap="square" rtlCol="0">
            <a:spAutoFit/>
          </a:bodyPr>
          <a:lstStyle/>
          <a:p>
            <a:r>
              <a:rPr kumimoji="1" lang="en-US" altLang="zh-CN" dirty="0"/>
              <a:t>Streaming Latency</a:t>
            </a:r>
            <a:endParaRPr kumimoji="1" lang="zh-CN" altLang="en-US" dirty="0"/>
          </a:p>
        </p:txBody>
      </p:sp>
      <p:cxnSp>
        <p:nvCxnSpPr>
          <p:cNvPr id="52" name="直线连接符 51">
            <a:extLst>
              <a:ext uri="{FF2B5EF4-FFF2-40B4-BE49-F238E27FC236}">
                <a16:creationId xmlns:a16="http://schemas.microsoft.com/office/drawing/2014/main" id="{CA111373-011A-EB42-8FB9-3369F2F964A8}"/>
              </a:ext>
            </a:extLst>
          </p:cNvPr>
          <p:cNvCxnSpPr>
            <a:cxnSpLocks/>
          </p:cNvCxnSpPr>
          <p:nvPr/>
        </p:nvCxnSpPr>
        <p:spPr>
          <a:xfrm>
            <a:off x="2403716" y="3738573"/>
            <a:ext cx="0" cy="268019"/>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978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2174E-E3CC-4A5A-8D24-63202E65557E}"/>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A521CDCF-C375-4E85-86B6-BBFF5EEA2890}"/>
              </a:ext>
            </a:extLst>
          </p:cNvPr>
          <p:cNvPicPr>
            <a:picLocks noChangeAspect="1"/>
          </p:cNvPicPr>
          <p:nvPr/>
        </p:nvPicPr>
        <p:blipFill>
          <a:blip r:embed="rId2"/>
          <a:stretch>
            <a:fillRect/>
          </a:stretch>
        </p:blipFill>
        <p:spPr>
          <a:xfrm>
            <a:off x="1047750" y="1714499"/>
            <a:ext cx="6546850" cy="4364567"/>
          </a:xfrm>
          <a:prstGeom prst="rect">
            <a:avLst/>
          </a:prstGeom>
        </p:spPr>
      </p:pic>
      <p:sp>
        <p:nvSpPr>
          <p:cNvPr id="12" name="矩形 11">
            <a:extLst>
              <a:ext uri="{FF2B5EF4-FFF2-40B4-BE49-F238E27FC236}">
                <a16:creationId xmlns:a16="http://schemas.microsoft.com/office/drawing/2014/main" id="{CFEAEFC3-FA5F-494B-9666-083F0ABED55F}"/>
              </a:ext>
            </a:extLst>
          </p:cNvPr>
          <p:cNvSpPr/>
          <p:nvPr/>
        </p:nvSpPr>
        <p:spPr>
          <a:xfrm>
            <a:off x="2755900" y="2895600"/>
            <a:ext cx="1136650" cy="303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5587FCF-2789-4B33-A777-6E60CD2BD9D7}"/>
              </a:ext>
            </a:extLst>
          </p:cNvPr>
          <p:cNvSpPr/>
          <p:nvPr/>
        </p:nvSpPr>
        <p:spPr>
          <a:xfrm>
            <a:off x="4730750" y="3346450"/>
            <a:ext cx="1860550" cy="1295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50F2D34-5232-42E1-B3BA-6528403B4D49}"/>
              </a:ext>
            </a:extLst>
          </p:cNvPr>
          <p:cNvSpPr txBox="1"/>
          <p:nvPr/>
        </p:nvSpPr>
        <p:spPr>
          <a:xfrm>
            <a:off x="6223000" y="3048000"/>
            <a:ext cx="498855" cy="369332"/>
          </a:xfrm>
          <a:prstGeom prst="rect">
            <a:avLst/>
          </a:prstGeom>
          <a:noFill/>
        </p:spPr>
        <p:txBody>
          <a:bodyPr wrap="none" rtlCol="0">
            <a:spAutoFit/>
          </a:bodyPr>
          <a:lstStyle/>
          <a:p>
            <a:r>
              <a:rPr lang="en-US" altLang="zh-CN" b="1" dirty="0">
                <a:solidFill>
                  <a:srgbClr val="FFFF00"/>
                </a:solidFill>
              </a:rPr>
              <a:t>Car</a:t>
            </a:r>
            <a:endParaRPr lang="zh-CN" altLang="en-US" b="1" dirty="0">
              <a:solidFill>
                <a:srgbClr val="FFFF00"/>
              </a:solidFill>
            </a:endParaRPr>
          </a:p>
        </p:txBody>
      </p:sp>
      <p:sp>
        <p:nvSpPr>
          <p:cNvPr id="16" name="文本框 15">
            <a:extLst>
              <a:ext uri="{FF2B5EF4-FFF2-40B4-BE49-F238E27FC236}">
                <a16:creationId xmlns:a16="http://schemas.microsoft.com/office/drawing/2014/main" id="{FD43BEC1-A3CC-4D0D-BBAC-C863D0AD37A1}"/>
              </a:ext>
            </a:extLst>
          </p:cNvPr>
          <p:cNvSpPr txBox="1"/>
          <p:nvPr/>
        </p:nvSpPr>
        <p:spPr>
          <a:xfrm>
            <a:off x="2679700" y="2526268"/>
            <a:ext cx="836960" cy="369332"/>
          </a:xfrm>
          <a:prstGeom prst="rect">
            <a:avLst/>
          </a:prstGeom>
          <a:noFill/>
        </p:spPr>
        <p:txBody>
          <a:bodyPr wrap="none" rtlCol="0">
            <a:spAutoFit/>
          </a:bodyPr>
          <a:lstStyle/>
          <a:p>
            <a:r>
              <a:rPr lang="en-US" altLang="zh-CN" b="1" dirty="0">
                <a:solidFill>
                  <a:srgbClr val="FF0000"/>
                </a:solidFill>
              </a:rPr>
              <a:t>Person</a:t>
            </a:r>
            <a:endParaRPr lang="zh-CN" altLang="en-US" b="1" dirty="0">
              <a:solidFill>
                <a:srgbClr val="FF0000"/>
              </a:solidFill>
            </a:endParaRPr>
          </a:p>
        </p:txBody>
      </p:sp>
    </p:spTree>
    <p:extLst>
      <p:ext uri="{BB962C8B-B14F-4D97-AF65-F5344CB8AC3E}">
        <p14:creationId xmlns:p14="http://schemas.microsoft.com/office/powerpoint/2010/main" val="176010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BCEB6-AED1-4B03-B145-BD0EE3333DE6}"/>
              </a:ext>
            </a:extLst>
          </p:cNvPr>
          <p:cNvSpPr>
            <a:spLocks noGrp="1"/>
          </p:cNvSpPr>
          <p:nvPr>
            <p:ph type="title"/>
          </p:nvPr>
        </p:nvSpPr>
        <p:spPr/>
        <p:txBody>
          <a:bodyPr/>
          <a:lstStyle/>
          <a:p>
            <a:r>
              <a:rPr lang="en-US" altLang="zh-CN" dirty="0"/>
              <a:t>Paper Review</a:t>
            </a:r>
            <a:endParaRPr lang="zh-CN" altLang="en-US" dirty="0"/>
          </a:p>
        </p:txBody>
      </p:sp>
      <p:sp>
        <p:nvSpPr>
          <p:cNvPr id="3" name="内容占位符 2">
            <a:extLst>
              <a:ext uri="{FF2B5EF4-FFF2-40B4-BE49-F238E27FC236}">
                <a16:creationId xmlns:a16="http://schemas.microsoft.com/office/drawing/2014/main" id="{6923B647-FC98-4182-B443-14EE630AC7C1}"/>
              </a:ext>
            </a:extLst>
          </p:cNvPr>
          <p:cNvSpPr>
            <a:spLocks noGrp="1"/>
          </p:cNvSpPr>
          <p:nvPr>
            <p:ph idx="1"/>
          </p:nvPr>
        </p:nvSpPr>
        <p:spPr>
          <a:xfrm>
            <a:off x="838200" y="1318261"/>
            <a:ext cx="5448300" cy="1371600"/>
          </a:xfrm>
        </p:spPr>
        <p:txBody>
          <a:bodyPr/>
          <a:lstStyle/>
          <a:p>
            <a:r>
              <a:rPr lang="en-US" altLang="zh-CN" sz="2000" i="1" dirty="0"/>
              <a:t>Cutting the Cord: Designing a High-quality Untethered VR System with Low Latency Remote Rendering (</a:t>
            </a:r>
            <a:r>
              <a:rPr lang="en-US" altLang="zh-CN" sz="2000" i="1" dirty="0" err="1"/>
              <a:t>MobiSys</a:t>
            </a:r>
            <a:r>
              <a:rPr lang="en-US" altLang="zh-CN" sz="2000" i="1" dirty="0"/>
              <a:t> 2018)</a:t>
            </a:r>
          </a:p>
          <a:p>
            <a:r>
              <a:rPr lang="en-US" altLang="zh-CN" sz="2000" b="1" dirty="0"/>
              <a:t>PRS: Parallel Rendering and Streaming</a:t>
            </a:r>
            <a:endParaRPr lang="zh-CN" altLang="en-US" sz="2000" b="1" i="1" dirty="0"/>
          </a:p>
        </p:txBody>
      </p:sp>
      <p:pic>
        <p:nvPicPr>
          <p:cNvPr id="5" name="图片 4">
            <a:extLst>
              <a:ext uri="{FF2B5EF4-FFF2-40B4-BE49-F238E27FC236}">
                <a16:creationId xmlns:a16="http://schemas.microsoft.com/office/drawing/2014/main" id="{24E936DC-E752-4E54-A549-47C782824397}"/>
              </a:ext>
            </a:extLst>
          </p:cNvPr>
          <p:cNvPicPr>
            <a:picLocks noChangeAspect="1"/>
          </p:cNvPicPr>
          <p:nvPr/>
        </p:nvPicPr>
        <p:blipFill>
          <a:blip r:embed="rId3"/>
          <a:stretch>
            <a:fillRect/>
          </a:stretch>
        </p:blipFill>
        <p:spPr>
          <a:xfrm>
            <a:off x="7791519" y="91440"/>
            <a:ext cx="4185992" cy="3730612"/>
          </a:xfrm>
          <a:prstGeom prst="rect">
            <a:avLst/>
          </a:prstGeom>
        </p:spPr>
      </p:pic>
      <p:pic>
        <p:nvPicPr>
          <p:cNvPr id="6" name="图片 5">
            <a:extLst>
              <a:ext uri="{FF2B5EF4-FFF2-40B4-BE49-F238E27FC236}">
                <a16:creationId xmlns:a16="http://schemas.microsoft.com/office/drawing/2014/main" id="{B221C606-CB10-4573-B18B-DC1C70A49426}"/>
              </a:ext>
            </a:extLst>
          </p:cNvPr>
          <p:cNvPicPr>
            <a:picLocks noChangeAspect="1"/>
          </p:cNvPicPr>
          <p:nvPr/>
        </p:nvPicPr>
        <p:blipFill>
          <a:blip r:embed="rId4"/>
          <a:stretch>
            <a:fillRect/>
          </a:stretch>
        </p:blipFill>
        <p:spPr>
          <a:xfrm>
            <a:off x="6501234" y="4294492"/>
            <a:ext cx="5355485" cy="2092192"/>
          </a:xfrm>
          <a:prstGeom prst="rect">
            <a:avLst/>
          </a:prstGeom>
        </p:spPr>
      </p:pic>
      <p:sp>
        <p:nvSpPr>
          <p:cNvPr id="7" name="矩形 6">
            <a:extLst>
              <a:ext uri="{FF2B5EF4-FFF2-40B4-BE49-F238E27FC236}">
                <a16:creationId xmlns:a16="http://schemas.microsoft.com/office/drawing/2014/main" id="{C9D9570A-8F73-47D1-B50B-81B3DE275C73}"/>
              </a:ext>
            </a:extLst>
          </p:cNvPr>
          <p:cNvSpPr/>
          <p:nvPr/>
        </p:nvSpPr>
        <p:spPr>
          <a:xfrm>
            <a:off x="9593580" y="2499360"/>
            <a:ext cx="217932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EC49DD3-EB63-45E3-8016-560F937117D2}"/>
              </a:ext>
            </a:extLst>
          </p:cNvPr>
          <p:cNvCxnSpPr>
            <a:cxnSpLocks/>
            <a:stCxn id="7" idx="2"/>
          </p:cNvCxnSpPr>
          <p:nvPr/>
        </p:nvCxnSpPr>
        <p:spPr>
          <a:xfrm>
            <a:off x="10683240" y="3642360"/>
            <a:ext cx="0" cy="2971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2D4B9B-B100-48C7-9371-E20AB8F03678}"/>
              </a:ext>
            </a:extLst>
          </p:cNvPr>
          <p:cNvPicPr>
            <a:picLocks noChangeAspect="1"/>
          </p:cNvPicPr>
          <p:nvPr/>
        </p:nvPicPr>
        <p:blipFill>
          <a:blip r:embed="rId5"/>
          <a:stretch>
            <a:fillRect/>
          </a:stretch>
        </p:blipFill>
        <p:spPr>
          <a:xfrm>
            <a:off x="1301696" y="4235604"/>
            <a:ext cx="5355485" cy="2257271"/>
          </a:xfrm>
          <a:prstGeom prst="rect">
            <a:avLst/>
          </a:prstGeom>
        </p:spPr>
      </p:pic>
      <p:sp>
        <p:nvSpPr>
          <p:cNvPr id="12" name="矩形 11">
            <a:extLst>
              <a:ext uri="{FF2B5EF4-FFF2-40B4-BE49-F238E27FC236}">
                <a16:creationId xmlns:a16="http://schemas.microsoft.com/office/drawing/2014/main" id="{41CD35E0-BC74-4890-95FB-A5D8CA9930CF}"/>
              </a:ext>
            </a:extLst>
          </p:cNvPr>
          <p:cNvSpPr/>
          <p:nvPr/>
        </p:nvSpPr>
        <p:spPr>
          <a:xfrm>
            <a:off x="1104900" y="3939540"/>
            <a:ext cx="10751819" cy="2636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5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CAC4-951B-44D6-B9D1-AB34DC7182E5}"/>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4A38D96F-E52F-4F31-9BFB-E24900380EE3}"/>
              </a:ext>
            </a:extLst>
          </p:cNvPr>
          <p:cNvSpPr>
            <a:spLocks noGrp="1"/>
          </p:cNvSpPr>
          <p:nvPr>
            <p:ph idx="1"/>
          </p:nvPr>
        </p:nvSpPr>
        <p:spPr>
          <a:xfrm>
            <a:off x="838200" y="1318260"/>
            <a:ext cx="5928360" cy="4858703"/>
          </a:xfrm>
        </p:spPr>
        <p:txBody>
          <a:bodyPr/>
          <a:lstStyle/>
          <a:p>
            <a:r>
              <a:rPr lang="en-US" altLang="zh-CN" dirty="0"/>
              <a:t>Augmented Reality (AR)</a:t>
            </a:r>
          </a:p>
          <a:p>
            <a:pPr lvl="1"/>
            <a:r>
              <a:rPr lang="en-US" altLang="zh-CN" dirty="0"/>
              <a:t>Model stereo 3D space well through mobile phone camera</a:t>
            </a:r>
          </a:p>
          <a:p>
            <a:pPr lvl="1"/>
            <a:r>
              <a:rPr lang="en-US" altLang="zh-CN" dirty="0">
                <a:solidFill>
                  <a:srgbClr val="FF0000"/>
                </a:solidFill>
              </a:rPr>
              <a:t>Lack of ability to classify and recognize objects</a:t>
            </a:r>
            <a:endParaRPr lang="zh-CN" altLang="en-US" dirty="0">
              <a:solidFill>
                <a:srgbClr val="FF0000"/>
              </a:solidFill>
            </a:endParaRPr>
          </a:p>
        </p:txBody>
      </p:sp>
      <p:pic>
        <p:nvPicPr>
          <p:cNvPr id="5" name="Picture 4" descr="Image result for hololens">
            <a:extLst>
              <a:ext uri="{FF2B5EF4-FFF2-40B4-BE49-F238E27FC236}">
                <a16:creationId xmlns:a16="http://schemas.microsoft.com/office/drawing/2014/main" id="{0241D602-CFDD-428F-B101-590376D9D53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2012"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store AR">
            <a:extLst>
              <a:ext uri="{FF2B5EF4-FFF2-40B4-BE49-F238E27FC236}">
                <a16:creationId xmlns:a16="http://schemas.microsoft.com/office/drawing/2014/main" id="{D466FA23-189A-4669-A6A2-400550E9D71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8668" b="11731"/>
          <a:stretch/>
        </p:blipFill>
        <p:spPr bwMode="auto">
          <a:xfrm>
            <a:off x="6918656"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check mark">
            <a:extLst>
              <a:ext uri="{FF2B5EF4-FFF2-40B4-BE49-F238E27FC236}">
                <a16:creationId xmlns:a16="http://schemas.microsoft.com/office/drawing/2014/main" id="{AC19E15B-8782-427B-8AE5-5B33389AA45B}"/>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648" t="19442" r="47822" b="27269"/>
          <a:stretch/>
        </p:blipFill>
        <p:spPr bwMode="auto">
          <a:xfrm>
            <a:off x="959435" y="1926884"/>
            <a:ext cx="376579" cy="315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heck mark">
            <a:extLst>
              <a:ext uri="{FF2B5EF4-FFF2-40B4-BE49-F238E27FC236}">
                <a16:creationId xmlns:a16="http://schemas.microsoft.com/office/drawing/2014/main" id="{9F9B7EC7-3250-41C9-9AF1-B1D4F7054469}"/>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50951" t="34992" r="8887" b="22062"/>
          <a:stretch/>
        </p:blipFill>
        <p:spPr bwMode="auto">
          <a:xfrm>
            <a:off x="935966" y="2660464"/>
            <a:ext cx="423515" cy="31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54">
            <a:extLst>
              <a:ext uri="{FF2B5EF4-FFF2-40B4-BE49-F238E27FC236}">
                <a16:creationId xmlns:a16="http://schemas.microsoft.com/office/drawing/2014/main" id="{B281E053-AD8E-4A1E-ADA7-77809560F68B}"/>
              </a:ext>
            </a:extLst>
          </p:cNvPr>
          <p:cNvPicPr>
            <a:picLocks noChangeAspect="1"/>
          </p:cNvPicPr>
          <p:nvPr/>
        </p:nvPicPr>
        <p:blipFill>
          <a:blip r:embed="rId3"/>
          <a:stretch>
            <a:fillRect/>
          </a:stretch>
        </p:blipFill>
        <p:spPr>
          <a:xfrm>
            <a:off x="3419064" y="4343021"/>
            <a:ext cx="1679986" cy="1101569"/>
          </a:xfrm>
          <a:prstGeom prst="rect">
            <a:avLst/>
          </a:prstGeom>
        </p:spPr>
      </p:pic>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3"/>
          <a:stretch>
            <a:fillRect/>
          </a:stretch>
        </p:blipFill>
        <p:spPr>
          <a:xfrm>
            <a:off x="3412785" y="4339007"/>
            <a:ext cx="1686265" cy="1105687"/>
          </a:xfrm>
          <a:prstGeom prst="rect">
            <a:avLst/>
          </a:prstGeom>
        </p:spPr>
      </p:pic>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4"/>
          <a:stretch>
            <a:fillRect/>
          </a:stretch>
        </p:blipFill>
        <p:spPr>
          <a:xfrm>
            <a:off x="9475323" y="4010224"/>
            <a:ext cx="1944229" cy="1370218"/>
          </a:xfrm>
          <a:prstGeom prst="rect">
            <a:avLst/>
          </a:prstGeom>
        </p:spPr>
      </p:pic>
      <p:pic>
        <p:nvPicPr>
          <p:cNvPr id="11" name="Picture 51">
            <a:extLst>
              <a:ext uri="{FF2B5EF4-FFF2-40B4-BE49-F238E27FC236}">
                <a16:creationId xmlns:a16="http://schemas.microsoft.com/office/drawing/2014/main" id="{17C07676-DC0F-4E83-8B12-5C150F851A46}"/>
              </a:ext>
            </a:extLst>
          </p:cNvPr>
          <p:cNvPicPr>
            <a:picLocks noChangeAspect="1"/>
          </p:cNvPicPr>
          <p:nvPr/>
        </p:nvPicPr>
        <p:blipFill>
          <a:blip r:embed="rId5"/>
          <a:stretch>
            <a:fillRect/>
          </a:stretch>
        </p:blipFill>
        <p:spPr>
          <a:xfrm>
            <a:off x="7635933" y="3887685"/>
            <a:ext cx="1583512" cy="1321929"/>
          </a:xfrm>
          <a:prstGeom prst="rect">
            <a:avLst/>
          </a:prstGeom>
        </p:spPr>
      </p:pic>
      <p:pic>
        <p:nvPicPr>
          <p:cNvPr id="14" name="Picture 48">
            <a:extLst>
              <a:ext uri="{FF2B5EF4-FFF2-40B4-BE49-F238E27FC236}">
                <a16:creationId xmlns:a16="http://schemas.microsoft.com/office/drawing/2014/main" id="{1AF68ED9-7803-4426-AD8D-BDC2FAB272ED}"/>
              </a:ext>
            </a:extLst>
          </p:cNvPr>
          <p:cNvPicPr>
            <a:picLocks noChangeAspect="1"/>
          </p:cNvPicPr>
          <p:nvPr/>
        </p:nvPicPr>
        <p:blipFill>
          <a:blip r:embed="rId6"/>
          <a:stretch>
            <a:fillRect/>
          </a:stretch>
        </p:blipFill>
        <p:spPr>
          <a:xfrm>
            <a:off x="4771166" y="1025853"/>
            <a:ext cx="589028" cy="467512"/>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Encode &amp; Stream</a:t>
              </a:r>
              <a:endParaRPr lang="en-US" sz="1600" dirty="0">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7"/>
          <a:stretch>
            <a:fillRect/>
          </a:stretch>
        </p:blipFill>
        <p:spPr>
          <a:xfrm>
            <a:off x="6025916" y="1939997"/>
            <a:ext cx="1248061" cy="828678"/>
          </a:xfrm>
          <a:prstGeom prst="rect">
            <a:avLst/>
          </a:prstGeom>
          <a:blipFill>
            <a:blip r:embed="rId7"/>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8"/>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9"/>
          <a:stretch>
            <a:fillRect/>
          </a:stretch>
        </p:blipFill>
        <p:spPr>
          <a:xfrm>
            <a:off x="1125028" y="4827035"/>
            <a:ext cx="1571317" cy="989929"/>
          </a:xfrm>
          <a:prstGeom prst="rect">
            <a:avLst/>
          </a:prstGeom>
        </p:spPr>
      </p:pic>
    </p:spTree>
    <p:extLst>
      <p:ext uri="{BB962C8B-B14F-4D97-AF65-F5344CB8AC3E}">
        <p14:creationId xmlns:p14="http://schemas.microsoft.com/office/powerpoint/2010/main" val="4523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45833E-6 -4.44444E-6 L 0.09167 -0.49027 " pathEditMode="relative" rAng="0" ptsTypes="AA">
                                      <p:cBhvr>
                                        <p:cTn id="12" dur="1000" fill="hold"/>
                                        <p:tgtEl>
                                          <p:spTgt spid="13"/>
                                        </p:tgtEl>
                                        <p:attrNameLst>
                                          <p:attrName>ppt_x</p:attrName>
                                          <p:attrName>ppt_y</p:attrName>
                                        </p:attrNameLst>
                                      </p:cBhvr>
                                      <p:rCtr x="4583" y="-24514"/>
                                    </p:animMotion>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1000" fill="hold"/>
                                        <p:tgtEl>
                                          <p:spTgt spid="13"/>
                                        </p:tgtEl>
                                      </p:cBhvr>
                                      <p:by x="50000" y="50000"/>
                                    </p:animScale>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accel="50000" decel="50000" fill="hold" nodeType="withEffect">
                                  <p:stCondLst>
                                    <p:cond delay="0"/>
                                  </p:stCondLst>
                                  <p:childTnLst>
                                    <p:animMotion origin="layout" path="M 0.09167 -0.49027 L 0.28984 -0.48865 " pathEditMode="relative" rAng="0" ptsTypes="AA">
                                      <p:cBhvr>
                                        <p:cTn id="28" dur="1000" fill="hold"/>
                                        <p:tgtEl>
                                          <p:spTgt spid="13"/>
                                        </p:tgtEl>
                                        <p:attrNameLst>
                                          <p:attrName>ppt_x</p:attrName>
                                          <p:attrName>ppt_y</p:attrName>
                                        </p:attrNameLst>
                                      </p:cBhvr>
                                      <p:rCtr x="9909" y="69"/>
                                    </p:animMotion>
                                  </p:childTnLst>
                                </p:cTn>
                              </p:par>
                              <p:par>
                                <p:cTn id="29" presetID="42" presetClass="path" presetSubtype="0" accel="50000" decel="50000" fill="hold" nodeType="withEffect">
                                  <p:stCondLst>
                                    <p:cond delay="0"/>
                                  </p:stCondLst>
                                  <p:childTnLst>
                                    <p:animMotion origin="layout" path="M 0.06928 0.03612 L 0.23191 0.04422 " pathEditMode="relative" rAng="0" ptsTypes="AA">
                                      <p:cBhvr>
                                        <p:cTn id="30" dur="1000" fill="hold"/>
                                        <p:tgtEl>
                                          <p:spTgt spid="14"/>
                                        </p:tgtEl>
                                        <p:attrNameLst>
                                          <p:attrName>ppt_x</p:attrName>
                                          <p:attrName>ppt_y</p:attrName>
                                        </p:attrNameLst>
                                      </p:cBhvr>
                                      <p:rCtr x="8125" y="394"/>
                                    </p:animMotion>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6" presetClass="emph" presetSubtype="0" fill="hold" nodeType="withEffect">
                                  <p:stCondLst>
                                    <p:cond delay="0"/>
                                  </p:stCondLst>
                                  <p:childTnLst>
                                    <p:animScale>
                                      <p:cBhvr>
                                        <p:cTn id="47" dur="1000" fill="hold"/>
                                        <p:tgtEl>
                                          <p:spTgt spid="14"/>
                                        </p:tgtEl>
                                      </p:cBhvr>
                                      <p:by x="200000" y="200000"/>
                                    </p:animScale>
                                  </p:childTnLst>
                                </p:cTn>
                              </p:par>
                              <p:par>
                                <p:cTn id="48" presetID="42" presetClass="path" presetSubtype="0" accel="50000" decel="50000" fill="hold" nodeType="withEffect">
                                  <p:stCondLst>
                                    <p:cond delay="0"/>
                                  </p:stCondLst>
                                  <p:childTnLst>
                                    <p:animMotion origin="layout" path="M 0.2319 0.04422 L 0.2405 0.48334 " pathEditMode="relative" rAng="0" ptsTypes="AA">
                                      <p:cBhvr>
                                        <p:cTn id="49" dur="1000" fill="hold"/>
                                        <p:tgtEl>
                                          <p:spTgt spid="14"/>
                                        </p:tgtEl>
                                        <p:attrNameLst>
                                          <p:attrName>ppt_x</p:attrName>
                                          <p:attrName>ppt_y</p:attrName>
                                        </p:attrNameLst>
                                      </p:cBhvr>
                                      <p:rCtr x="430" y="21944"/>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childTnLst>
                                </p:cTn>
                              </p:par>
                              <p:par>
                                <p:cTn id="58" presetID="42" presetClass="path" presetSubtype="0" accel="50000" decel="50000" fill="hold" nodeType="withEffect">
                                  <p:stCondLst>
                                    <p:cond delay="0"/>
                                  </p:stCondLst>
                                  <p:childTnLst>
                                    <p:animMotion origin="layout" path="M 0.00468 0.00649 L 0.15794 0.02269 " pathEditMode="relative" rAng="0" ptsTypes="AA">
                                      <p:cBhvr>
                                        <p:cTn id="59" dur="1000" fill="hold"/>
                                        <p:tgtEl>
                                          <p:spTgt spid="11"/>
                                        </p:tgtEl>
                                        <p:attrNameLst>
                                          <p:attrName>ppt_x</p:attrName>
                                          <p:attrName>ppt_y</p:attrName>
                                        </p:attrNameLst>
                                      </p:cBhvr>
                                      <p:rCtr x="7656" y="810"/>
                                    </p:animMotion>
                                  </p:childTnLst>
                                </p:cTn>
                              </p:par>
                              <p:par>
                                <p:cTn id="60" presetID="1"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3"/>
          <a:stretch>
            <a:fillRect/>
          </a:stretch>
        </p:blipFill>
        <p:spPr>
          <a:xfrm>
            <a:off x="9475323" y="4010224"/>
            <a:ext cx="1944229" cy="1370218"/>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b="1" dirty="0">
                  <a:solidFill>
                    <a:srgbClr val="FF0000"/>
                  </a:solidFill>
                  <a:latin typeface="Microsoft YaHei" panose="020B0503020204020204" pitchFamily="34" charset="-122"/>
                  <a:ea typeface="Microsoft YaHei" panose="020B0503020204020204" pitchFamily="34" charset="-122"/>
                </a:rPr>
                <a:t>Encode &amp; Stream</a:t>
              </a:r>
              <a:endParaRPr lang="en-US" sz="1600" b="1" dirty="0">
                <a:solidFill>
                  <a:srgbClr val="FF0000"/>
                </a:solidFill>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4"/>
          <a:stretch>
            <a:fillRect/>
          </a:stretch>
        </p:blipFill>
        <p:spPr>
          <a:xfrm>
            <a:off x="6025916" y="1939997"/>
            <a:ext cx="1248061" cy="828678"/>
          </a:xfrm>
          <a:prstGeom prst="rect">
            <a:avLst/>
          </a:prstGeom>
          <a:blipFill>
            <a:blip r:embed="rId4"/>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5"/>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6"/>
          <a:stretch>
            <a:fillRect/>
          </a:stretch>
        </p:blipFill>
        <p:spPr>
          <a:xfrm>
            <a:off x="1125028" y="4827035"/>
            <a:ext cx="1571317" cy="989929"/>
          </a:xfrm>
          <a:prstGeom prst="rect">
            <a:avLst/>
          </a:prstGeom>
        </p:spPr>
      </p:pic>
      <p:pic>
        <p:nvPicPr>
          <p:cNvPr id="40" name="Picture 51">
            <a:extLst>
              <a:ext uri="{FF2B5EF4-FFF2-40B4-BE49-F238E27FC236}">
                <a16:creationId xmlns:a16="http://schemas.microsoft.com/office/drawing/2014/main" id="{D319C313-D983-49D9-99A8-ECE6F3168D21}"/>
              </a:ext>
            </a:extLst>
          </p:cNvPr>
          <p:cNvPicPr>
            <a:picLocks noChangeAspect="1"/>
          </p:cNvPicPr>
          <p:nvPr/>
        </p:nvPicPr>
        <p:blipFill>
          <a:blip r:embed="rId7"/>
          <a:stretch>
            <a:fillRect/>
          </a:stretch>
        </p:blipFill>
        <p:spPr>
          <a:xfrm>
            <a:off x="9562220" y="4037084"/>
            <a:ext cx="1583512" cy="1321929"/>
          </a:xfrm>
          <a:prstGeom prst="rect">
            <a:avLst/>
          </a:prstGeom>
        </p:spPr>
      </p:pic>
      <p:grpSp>
        <p:nvGrpSpPr>
          <p:cNvPr id="11" name="组合 10">
            <a:extLst>
              <a:ext uri="{FF2B5EF4-FFF2-40B4-BE49-F238E27FC236}">
                <a16:creationId xmlns:a16="http://schemas.microsoft.com/office/drawing/2014/main" id="{182F72A3-5F28-4952-BB14-057B97EAB843}"/>
              </a:ext>
            </a:extLst>
          </p:cNvPr>
          <p:cNvGrpSpPr/>
          <p:nvPr/>
        </p:nvGrpSpPr>
        <p:grpSpPr>
          <a:xfrm>
            <a:off x="3289341" y="3921525"/>
            <a:ext cx="1686266" cy="1113609"/>
            <a:chOff x="3412784" y="4331085"/>
            <a:chExt cx="1686266" cy="1113609"/>
          </a:xfrm>
        </p:grpSpPr>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8"/>
            <a:stretch>
              <a:fillRect/>
            </a:stretch>
          </p:blipFill>
          <p:spPr>
            <a:xfrm>
              <a:off x="3412785" y="4339007"/>
              <a:ext cx="1686265" cy="1105687"/>
            </a:xfrm>
            <a:prstGeom prst="rect">
              <a:avLst/>
            </a:prstGeom>
          </p:spPr>
        </p:pic>
        <p:sp>
          <p:nvSpPr>
            <p:cNvPr id="3" name="矩形 2">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Picture 11">
            <a:extLst>
              <a:ext uri="{FF2B5EF4-FFF2-40B4-BE49-F238E27FC236}">
                <a16:creationId xmlns:a16="http://schemas.microsoft.com/office/drawing/2014/main" id="{8C6D4313-D312-45DC-88E7-34573BF9578D}"/>
              </a:ext>
            </a:extLst>
          </p:cNvPr>
          <p:cNvPicPr>
            <a:picLocks noChangeAspect="1"/>
          </p:cNvPicPr>
          <p:nvPr/>
        </p:nvPicPr>
        <p:blipFill>
          <a:blip r:embed="rId8"/>
          <a:stretch>
            <a:fillRect/>
          </a:stretch>
        </p:blipFill>
        <p:spPr>
          <a:xfrm>
            <a:off x="3268809" y="3914587"/>
            <a:ext cx="1686265" cy="1105687"/>
          </a:xfrm>
          <a:prstGeom prst="rect">
            <a:avLst/>
          </a:prstGeom>
        </p:spPr>
      </p:pic>
    </p:spTree>
    <p:extLst>
      <p:ext uri="{BB962C8B-B14F-4D97-AF65-F5344CB8AC3E}">
        <p14:creationId xmlns:p14="http://schemas.microsoft.com/office/powerpoint/2010/main" val="3724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21"/>
                                        </p:tgtEl>
                                      </p:cBhvr>
                                    </p:animEffect>
                                    <p:animScale>
                                      <p:cBhvr>
                                        <p:cTn id="7" dur="1000" autoRev="1" fill="hold"/>
                                        <p:tgtEl>
                                          <p:spTgt spid="21"/>
                                        </p:tgtEl>
                                      </p:cBhvr>
                                      <p:by x="105000" y="105000"/>
                                    </p:animScale>
                                  </p:childTnLst>
                                </p:cTn>
                              </p:par>
                            </p:childTnLst>
                          </p:cTn>
                        </p:par>
                        <p:par>
                          <p:cTn id="8" fill="hold">
                            <p:stCondLst>
                              <p:cond delay="2000"/>
                            </p:stCondLst>
                            <p:childTnLst>
                              <p:par>
                                <p:cTn id="9" presetID="1" presetClass="exit" presetSubtype="0" fill="hold" nodeType="afterEffect">
                                  <p:stCondLst>
                                    <p:cond delay="0"/>
                                  </p:stCondLst>
                                  <p:childTnLst>
                                    <p:set>
                                      <p:cBhvr>
                                        <p:cTn id="10" dur="1" fill="hold">
                                          <p:stCondLst>
                                            <p:cond delay="0"/>
                                          </p:stCondLst>
                                        </p:cTn>
                                        <p:tgtEl>
                                          <p:spTgt spid="43"/>
                                        </p:tgtEl>
                                        <p:attrNameLst>
                                          <p:attrName>style.visibility</p:attrName>
                                        </p:attrNameLst>
                                      </p:cBhvr>
                                      <p:to>
                                        <p:strVal val="hidden"/>
                                      </p:to>
                                    </p:set>
                                  </p:childTnLst>
                                </p:cTn>
                              </p:par>
                            </p:childTnLst>
                          </p:cTn>
                        </p:par>
                        <p:par>
                          <p:cTn id="11" fill="hold">
                            <p:stCondLst>
                              <p:cond delay="2000"/>
                            </p:stCondLst>
                            <p:childTnLst>
                              <p:par>
                                <p:cTn id="12" presetID="6" presetClass="emph" presetSubtype="0" fill="hold" nodeType="afterEffect">
                                  <p:stCondLst>
                                    <p:cond delay="0"/>
                                  </p:stCondLst>
                                  <p:childTnLst>
                                    <p:animScale>
                                      <p:cBhvr>
                                        <p:cTn id="13"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latin typeface="Calibri" panose="020F0502020204030204" pitchFamily="34" charset="0"/>
                <a:ea typeface="微软雅黑" panose="020B0503020204020204" pitchFamily="34" charset="-122"/>
              </a:rPr>
              <a:t>Parallel Streaming </a:t>
            </a:r>
            <a:endParaRPr lang="zh-CN" altLang="en-US" dirty="0"/>
          </a:p>
        </p:txBody>
      </p:sp>
      <p:sp>
        <p:nvSpPr>
          <p:cNvPr id="44" name="矩形 43">
            <a:extLst>
              <a:ext uri="{FF2B5EF4-FFF2-40B4-BE49-F238E27FC236}">
                <a16:creationId xmlns:a16="http://schemas.microsoft.com/office/drawing/2014/main" id="{D6EC83E7-E133-3B45-AA46-6C05715AB102}"/>
              </a:ext>
            </a:extLst>
          </p:cNvPr>
          <p:cNvSpPr/>
          <p:nvPr/>
        </p:nvSpPr>
        <p:spPr>
          <a:xfrm>
            <a:off x="2772628" y="2435943"/>
            <a:ext cx="2521819"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45" name="矩形 44">
            <a:extLst>
              <a:ext uri="{FF2B5EF4-FFF2-40B4-BE49-F238E27FC236}">
                <a16:creationId xmlns:a16="http://schemas.microsoft.com/office/drawing/2014/main" id="{DC5A14F4-D918-0D45-B4BA-EF912E30F674}"/>
              </a:ext>
            </a:extLst>
          </p:cNvPr>
          <p:cNvSpPr/>
          <p:nvPr/>
        </p:nvSpPr>
        <p:spPr>
          <a:xfrm>
            <a:off x="5294447" y="2435943"/>
            <a:ext cx="179992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47" name="矩形 46">
            <a:extLst>
              <a:ext uri="{FF2B5EF4-FFF2-40B4-BE49-F238E27FC236}">
                <a16:creationId xmlns:a16="http://schemas.microsoft.com/office/drawing/2014/main" id="{5E4C5729-521B-0C43-969D-6526713B9943}"/>
              </a:ext>
            </a:extLst>
          </p:cNvPr>
          <p:cNvSpPr/>
          <p:nvPr/>
        </p:nvSpPr>
        <p:spPr>
          <a:xfrm>
            <a:off x="7094372" y="2434171"/>
            <a:ext cx="2521819"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8" name="文本框 47">
            <a:extLst>
              <a:ext uri="{FF2B5EF4-FFF2-40B4-BE49-F238E27FC236}">
                <a16:creationId xmlns:a16="http://schemas.microsoft.com/office/drawing/2014/main" id="{2D4B2621-5CA4-9B41-A510-339DA3822FA9}"/>
              </a:ext>
            </a:extLst>
          </p:cNvPr>
          <p:cNvSpPr txBox="1"/>
          <p:nvPr/>
        </p:nvSpPr>
        <p:spPr>
          <a:xfrm>
            <a:off x="1656098" y="2369097"/>
            <a:ext cx="968535" cy="369332"/>
          </a:xfrm>
          <a:prstGeom prst="rect">
            <a:avLst/>
          </a:prstGeom>
          <a:noFill/>
        </p:spPr>
        <p:txBody>
          <a:bodyPr wrap="none" rtlCol="0">
            <a:spAutoFit/>
          </a:bodyPr>
          <a:lstStyle/>
          <a:p>
            <a:r>
              <a:rPr kumimoji="1" lang="en-US" altLang="zh-CN" dirty="0"/>
              <a:t>Baseline</a:t>
            </a:r>
            <a:endParaRPr kumimoji="1" lang="zh-CN" altLang="en-US" dirty="0"/>
          </a:p>
        </p:txBody>
      </p:sp>
      <p:sp>
        <p:nvSpPr>
          <p:cNvPr id="51" name="矩形 50">
            <a:extLst>
              <a:ext uri="{FF2B5EF4-FFF2-40B4-BE49-F238E27FC236}">
                <a16:creationId xmlns:a16="http://schemas.microsoft.com/office/drawing/2014/main" id="{AECB93F1-FAAD-FD4A-85D0-7B74672D5AEE}"/>
              </a:ext>
            </a:extLst>
          </p:cNvPr>
          <p:cNvSpPr/>
          <p:nvPr/>
        </p:nvSpPr>
        <p:spPr>
          <a:xfrm>
            <a:off x="9616191" y="2434171"/>
            <a:ext cx="1386038" cy="2598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52" name="矩形 51">
            <a:extLst>
              <a:ext uri="{FF2B5EF4-FFF2-40B4-BE49-F238E27FC236}">
                <a16:creationId xmlns:a16="http://schemas.microsoft.com/office/drawing/2014/main" id="{D756F3E1-360D-FE47-B842-1A13FF82B7F6}"/>
              </a:ext>
            </a:extLst>
          </p:cNvPr>
          <p:cNvSpPr/>
          <p:nvPr/>
        </p:nvSpPr>
        <p:spPr>
          <a:xfrm>
            <a:off x="9077975" y="3872394"/>
            <a:ext cx="896400"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53" name="矩形 52">
            <a:extLst>
              <a:ext uri="{FF2B5EF4-FFF2-40B4-BE49-F238E27FC236}">
                <a16:creationId xmlns:a16="http://schemas.microsoft.com/office/drawing/2014/main" id="{86B50209-8015-654F-BE40-89D4943276A3}"/>
              </a:ext>
            </a:extLst>
          </p:cNvPr>
          <p:cNvSpPr/>
          <p:nvPr/>
        </p:nvSpPr>
        <p:spPr>
          <a:xfrm>
            <a:off x="9077975" y="4354604"/>
            <a:ext cx="896400"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54" name="矩形 53">
            <a:extLst>
              <a:ext uri="{FF2B5EF4-FFF2-40B4-BE49-F238E27FC236}">
                <a16:creationId xmlns:a16="http://schemas.microsoft.com/office/drawing/2014/main" id="{F92A3EC1-B837-6A47-9B6A-6B1EF94A8E95}"/>
              </a:ext>
            </a:extLst>
          </p:cNvPr>
          <p:cNvSpPr/>
          <p:nvPr/>
        </p:nvSpPr>
        <p:spPr>
          <a:xfrm>
            <a:off x="9063877" y="4836814"/>
            <a:ext cx="896400"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55" name="矩形 54">
            <a:extLst>
              <a:ext uri="{FF2B5EF4-FFF2-40B4-BE49-F238E27FC236}">
                <a16:creationId xmlns:a16="http://schemas.microsoft.com/office/drawing/2014/main" id="{174A0AF0-B306-BB44-9700-D29F06342F86}"/>
              </a:ext>
            </a:extLst>
          </p:cNvPr>
          <p:cNvSpPr/>
          <p:nvPr/>
        </p:nvSpPr>
        <p:spPr>
          <a:xfrm>
            <a:off x="9077975" y="5319024"/>
            <a:ext cx="894604" cy="2598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A3BD1323-2380-6543-BC25-3947728FBCFC}"/>
              </a:ext>
            </a:extLst>
          </p:cNvPr>
          <p:cNvSpPr txBox="1"/>
          <p:nvPr/>
        </p:nvSpPr>
        <p:spPr>
          <a:xfrm>
            <a:off x="9960277" y="3817669"/>
            <a:ext cx="1041952" cy="369332"/>
          </a:xfrm>
          <a:prstGeom prst="rect">
            <a:avLst/>
          </a:prstGeom>
          <a:noFill/>
        </p:spPr>
        <p:txBody>
          <a:bodyPr wrap="none" rtlCol="0">
            <a:spAutoFit/>
          </a:bodyPr>
          <a:lstStyle/>
          <a:p>
            <a:r>
              <a:rPr kumimoji="1" lang="en-US" altLang="zh-CN" dirty="0"/>
              <a:t>Encoding</a:t>
            </a:r>
            <a:endParaRPr kumimoji="1" lang="zh-CN" altLang="en-US" dirty="0"/>
          </a:p>
        </p:txBody>
      </p:sp>
      <p:sp>
        <p:nvSpPr>
          <p:cNvPr id="57" name="文本框 56">
            <a:extLst>
              <a:ext uri="{FF2B5EF4-FFF2-40B4-BE49-F238E27FC236}">
                <a16:creationId xmlns:a16="http://schemas.microsoft.com/office/drawing/2014/main" id="{CF97DBB7-4F46-8242-8957-81B7D52AE568}"/>
              </a:ext>
            </a:extLst>
          </p:cNvPr>
          <p:cNvSpPr txBox="1"/>
          <p:nvPr/>
        </p:nvSpPr>
        <p:spPr>
          <a:xfrm>
            <a:off x="9960277" y="4301271"/>
            <a:ext cx="1393523" cy="369332"/>
          </a:xfrm>
          <a:prstGeom prst="rect">
            <a:avLst/>
          </a:prstGeom>
          <a:noFill/>
        </p:spPr>
        <p:txBody>
          <a:bodyPr wrap="none" rtlCol="0">
            <a:spAutoFit/>
          </a:bodyPr>
          <a:lstStyle/>
          <a:p>
            <a:r>
              <a:rPr kumimoji="1" lang="en-US" altLang="zh-CN" dirty="0"/>
              <a:t>Transmission</a:t>
            </a:r>
            <a:endParaRPr kumimoji="1" lang="zh-CN" altLang="en-US" dirty="0"/>
          </a:p>
        </p:txBody>
      </p:sp>
      <p:sp>
        <p:nvSpPr>
          <p:cNvPr id="58" name="文本框 57">
            <a:extLst>
              <a:ext uri="{FF2B5EF4-FFF2-40B4-BE49-F238E27FC236}">
                <a16:creationId xmlns:a16="http://schemas.microsoft.com/office/drawing/2014/main" id="{DE0D912B-403B-3D4E-94D0-CAF3AA060E6C}"/>
              </a:ext>
            </a:extLst>
          </p:cNvPr>
          <p:cNvSpPr txBox="1"/>
          <p:nvPr/>
        </p:nvSpPr>
        <p:spPr>
          <a:xfrm>
            <a:off x="9972579" y="4775880"/>
            <a:ext cx="1065997" cy="369332"/>
          </a:xfrm>
          <a:prstGeom prst="rect">
            <a:avLst/>
          </a:prstGeom>
          <a:noFill/>
        </p:spPr>
        <p:txBody>
          <a:bodyPr wrap="none" rtlCol="0">
            <a:spAutoFit/>
          </a:bodyPr>
          <a:lstStyle/>
          <a:p>
            <a:r>
              <a:rPr kumimoji="1" lang="en-US" altLang="zh-CN" dirty="0"/>
              <a:t>Decoding</a:t>
            </a:r>
            <a:endParaRPr kumimoji="1" lang="zh-CN" altLang="en-US" dirty="0"/>
          </a:p>
        </p:txBody>
      </p:sp>
      <p:sp>
        <p:nvSpPr>
          <p:cNvPr id="59" name="文本框 58">
            <a:extLst>
              <a:ext uri="{FF2B5EF4-FFF2-40B4-BE49-F238E27FC236}">
                <a16:creationId xmlns:a16="http://schemas.microsoft.com/office/drawing/2014/main" id="{CEC205AE-18F8-C948-A0F1-55E2B62BC115}"/>
              </a:ext>
            </a:extLst>
          </p:cNvPr>
          <p:cNvSpPr txBox="1"/>
          <p:nvPr/>
        </p:nvSpPr>
        <p:spPr>
          <a:xfrm>
            <a:off x="9972579" y="5264299"/>
            <a:ext cx="1070614" cy="369332"/>
          </a:xfrm>
          <a:prstGeom prst="rect">
            <a:avLst/>
          </a:prstGeom>
          <a:noFill/>
        </p:spPr>
        <p:txBody>
          <a:bodyPr wrap="none" rtlCol="0">
            <a:spAutoFit/>
          </a:bodyPr>
          <a:lstStyle/>
          <a:p>
            <a:r>
              <a:rPr kumimoji="1" lang="en-US" altLang="zh-CN" dirty="0"/>
              <a:t>Inference</a:t>
            </a:r>
            <a:endParaRPr kumimoji="1" lang="zh-CN" altLang="en-US" dirty="0"/>
          </a:p>
        </p:txBody>
      </p:sp>
      <p:sp>
        <p:nvSpPr>
          <p:cNvPr id="60" name="矩形 59">
            <a:extLst>
              <a:ext uri="{FF2B5EF4-FFF2-40B4-BE49-F238E27FC236}">
                <a16:creationId xmlns:a16="http://schemas.microsoft.com/office/drawing/2014/main" id="{C9F5E03E-9CFB-404D-8EEF-9697FEA734E7}"/>
              </a:ext>
            </a:extLst>
          </p:cNvPr>
          <p:cNvSpPr/>
          <p:nvPr/>
        </p:nvSpPr>
        <p:spPr>
          <a:xfrm>
            <a:off x="694135" y="3056138"/>
            <a:ext cx="1923925" cy="646331"/>
          </a:xfrm>
          <a:prstGeom prst="rect">
            <a:avLst/>
          </a:prstGeom>
        </p:spPr>
        <p:txBody>
          <a:bodyPr wrap="none">
            <a:spAutoFit/>
          </a:bodyPr>
          <a:lstStyle/>
          <a:p>
            <a:r>
              <a:rPr lang="en-US" altLang="zh-CN" dirty="0">
                <a:ea typeface="DengXian" panose="02010600030101010101" pitchFamily="2" charset="-122"/>
              </a:rPr>
              <a:t>Parallel Streaming</a:t>
            </a:r>
          </a:p>
          <a:p>
            <a:r>
              <a:rPr lang="en-US" altLang="zh-CN" dirty="0">
                <a:ea typeface="DengXian" panose="02010600030101010101" pitchFamily="2" charset="-122"/>
              </a:rPr>
              <a:t>with 2-slide mode</a:t>
            </a:r>
            <a:r>
              <a:rPr lang="zh-CN" altLang="zh-CN" dirty="0"/>
              <a:t> </a:t>
            </a:r>
            <a:endParaRPr lang="zh-CN" altLang="en-US" dirty="0"/>
          </a:p>
        </p:txBody>
      </p:sp>
      <p:sp>
        <p:nvSpPr>
          <p:cNvPr id="61" name="矩形 60">
            <a:extLst>
              <a:ext uri="{FF2B5EF4-FFF2-40B4-BE49-F238E27FC236}">
                <a16:creationId xmlns:a16="http://schemas.microsoft.com/office/drawing/2014/main" id="{5607789B-B796-DC42-92DE-FD91D9193C5E}"/>
              </a:ext>
            </a:extLst>
          </p:cNvPr>
          <p:cNvSpPr/>
          <p:nvPr/>
        </p:nvSpPr>
        <p:spPr>
          <a:xfrm>
            <a:off x="2772628" y="3113966"/>
            <a:ext cx="1261014"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62" name="矩形 61">
            <a:extLst>
              <a:ext uri="{FF2B5EF4-FFF2-40B4-BE49-F238E27FC236}">
                <a16:creationId xmlns:a16="http://schemas.microsoft.com/office/drawing/2014/main" id="{7D332EE0-7ABB-454A-892F-64B150C04033}"/>
              </a:ext>
            </a:extLst>
          </p:cNvPr>
          <p:cNvSpPr/>
          <p:nvPr/>
        </p:nvSpPr>
        <p:spPr>
          <a:xfrm>
            <a:off x="4033432" y="3373848"/>
            <a:ext cx="1261014"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63" name="矩形 62">
            <a:extLst>
              <a:ext uri="{FF2B5EF4-FFF2-40B4-BE49-F238E27FC236}">
                <a16:creationId xmlns:a16="http://schemas.microsoft.com/office/drawing/2014/main" id="{2CF83DD0-0FF4-EE4B-97C8-EBE3A1D4067E}"/>
              </a:ext>
            </a:extLst>
          </p:cNvPr>
          <p:cNvSpPr/>
          <p:nvPr/>
        </p:nvSpPr>
        <p:spPr>
          <a:xfrm>
            <a:off x="4033432" y="3113966"/>
            <a:ext cx="89873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64" name="矩形 63">
            <a:extLst>
              <a:ext uri="{FF2B5EF4-FFF2-40B4-BE49-F238E27FC236}">
                <a16:creationId xmlns:a16="http://schemas.microsoft.com/office/drawing/2014/main" id="{BE705C20-BF7C-6541-B4B3-B73EF3460A52}"/>
              </a:ext>
            </a:extLst>
          </p:cNvPr>
          <p:cNvSpPr/>
          <p:nvPr/>
        </p:nvSpPr>
        <p:spPr>
          <a:xfrm>
            <a:off x="5294446" y="3373848"/>
            <a:ext cx="89873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65" name="矩形 64">
            <a:extLst>
              <a:ext uri="{FF2B5EF4-FFF2-40B4-BE49-F238E27FC236}">
                <a16:creationId xmlns:a16="http://schemas.microsoft.com/office/drawing/2014/main" id="{B1622A97-A364-3744-954A-14B075278617}"/>
              </a:ext>
            </a:extLst>
          </p:cNvPr>
          <p:cNvSpPr/>
          <p:nvPr/>
        </p:nvSpPr>
        <p:spPr>
          <a:xfrm>
            <a:off x="4932062" y="3115687"/>
            <a:ext cx="1261014"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66" name="矩形 65">
            <a:extLst>
              <a:ext uri="{FF2B5EF4-FFF2-40B4-BE49-F238E27FC236}">
                <a16:creationId xmlns:a16="http://schemas.microsoft.com/office/drawing/2014/main" id="{35BFE07D-D198-AE48-831C-93968F5F06BA}"/>
              </a:ext>
            </a:extLst>
          </p:cNvPr>
          <p:cNvSpPr/>
          <p:nvPr/>
        </p:nvSpPr>
        <p:spPr>
          <a:xfrm>
            <a:off x="6192971" y="3373848"/>
            <a:ext cx="1261014"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67" name="矩形 66">
            <a:extLst>
              <a:ext uri="{FF2B5EF4-FFF2-40B4-BE49-F238E27FC236}">
                <a16:creationId xmlns:a16="http://schemas.microsoft.com/office/drawing/2014/main" id="{62FF8B10-1933-A744-A0F6-CFFCA0E2E7B8}"/>
              </a:ext>
            </a:extLst>
          </p:cNvPr>
          <p:cNvSpPr/>
          <p:nvPr/>
        </p:nvSpPr>
        <p:spPr>
          <a:xfrm>
            <a:off x="7453880" y="3112194"/>
            <a:ext cx="1386038" cy="5215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68" name="直线连接符 67">
            <a:extLst>
              <a:ext uri="{FF2B5EF4-FFF2-40B4-BE49-F238E27FC236}">
                <a16:creationId xmlns:a16="http://schemas.microsoft.com/office/drawing/2014/main" id="{C73A8A6E-18FD-5B44-8AAA-5D8789422273}"/>
              </a:ext>
            </a:extLst>
          </p:cNvPr>
          <p:cNvCxnSpPr>
            <a:cxnSpLocks/>
          </p:cNvCxnSpPr>
          <p:nvPr/>
        </p:nvCxnSpPr>
        <p:spPr>
          <a:xfrm>
            <a:off x="2772628" y="2694053"/>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69" name="直线连接符 68">
            <a:extLst>
              <a:ext uri="{FF2B5EF4-FFF2-40B4-BE49-F238E27FC236}">
                <a16:creationId xmlns:a16="http://schemas.microsoft.com/office/drawing/2014/main" id="{99FB3090-BD2F-994C-8DAD-C927773702A3}"/>
              </a:ext>
            </a:extLst>
          </p:cNvPr>
          <p:cNvCxnSpPr>
            <a:cxnSpLocks/>
          </p:cNvCxnSpPr>
          <p:nvPr/>
        </p:nvCxnSpPr>
        <p:spPr>
          <a:xfrm>
            <a:off x="9618137" y="2694053"/>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AF2D9FA8-B934-294D-AFE8-0CA1A758D51D}"/>
              </a:ext>
            </a:extLst>
          </p:cNvPr>
          <p:cNvCxnSpPr>
            <a:cxnSpLocks/>
          </p:cNvCxnSpPr>
          <p:nvPr/>
        </p:nvCxnSpPr>
        <p:spPr>
          <a:xfrm flipH="1">
            <a:off x="2772628" y="2831976"/>
            <a:ext cx="2005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12DFD3FD-643A-3A4D-BD0B-5289F6DBEE83}"/>
              </a:ext>
            </a:extLst>
          </p:cNvPr>
          <p:cNvCxnSpPr>
            <a:cxnSpLocks/>
          </p:cNvCxnSpPr>
          <p:nvPr/>
        </p:nvCxnSpPr>
        <p:spPr>
          <a:xfrm>
            <a:off x="7610991" y="2831976"/>
            <a:ext cx="200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文本框 71">
            <a:extLst>
              <a:ext uri="{FF2B5EF4-FFF2-40B4-BE49-F238E27FC236}">
                <a16:creationId xmlns:a16="http://schemas.microsoft.com/office/drawing/2014/main" id="{C2655F04-5681-DE48-ADA5-FEC7E47EED40}"/>
              </a:ext>
            </a:extLst>
          </p:cNvPr>
          <p:cNvSpPr txBox="1"/>
          <p:nvPr/>
        </p:nvSpPr>
        <p:spPr>
          <a:xfrm>
            <a:off x="5221936" y="2686806"/>
            <a:ext cx="1942070" cy="369332"/>
          </a:xfrm>
          <a:prstGeom prst="rect">
            <a:avLst/>
          </a:prstGeom>
          <a:noFill/>
        </p:spPr>
        <p:txBody>
          <a:bodyPr wrap="none" rtlCol="0">
            <a:spAutoFit/>
          </a:bodyPr>
          <a:lstStyle/>
          <a:p>
            <a:r>
              <a:rPr kumimoji="1" lang="en-US" altLang="zh-CN" dirty="0"/>
              <a:t>Streaming Latency</a:t>
            </a:r>
            <a:endParaRPr kumimoji="1" lang="zh-CN" altLang="en-US" dirty="0"/>
          </a:p>
        </p:txBody>
      </p:sp>
      <p:cxnSp>
        <p:nvCxnSpPr>
          <p:cNvPr id="73" name="直线连接符 72">
            <a:extLst>
              <a:ext uri="{FF2B5EF4-FFF2-40B4-BE49-F238E27FC236}">
                <a16:creationId xmlns:a16="http://schemas.microsoft.com/office/drawing/2014/main" id="{98E94ABE-7B73-5E4D-8BAE-9F44A2785E2D}"/>
              </a:ext>
            </a:extLst>
          </p:cNvPr>
          <p:cNvCxnSpPr>
            <a:cxnSpLocks/>
          </p:cNvCxnSpPr>
          <p:nvPr/>
        </p:nvCxnSpPr>
        <p:spPr>
          <a:xfrm>
            <a:off x="2770029" y="3635982"/>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74" name="直线连接符 73">
            <a:extLst>
              <a:ext uri="{FF2B5EF4-FFF2-40B4-BE49-F238E27FC236}">
                <a16:creationId xmlns:a16="http://schemas.microsoft.com/office/drawing/2014/main" id="{1C362744-9D1C-D040-863B-18C05F50F914}"/>
              </a:ext>
            </a:extLst>
          </p:cNvPr>
          <p:cNvCxnSpPr>
            <a:cxnSpLocks/>
          </p:cNvCxnSpPr>
          <p:nvPr/>
        </p:nvCxnSpPr>
        <p:spPr>
          <a:xfrm>
            <a:off x="7458253" y="3635982"/>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6A0BD709-F513-C64C-8F4C-7F2419C3178D}"/>
              </a:ext>
            </a:extLst>
          </p:cNvPr>
          <p:cNvCxnSpPr>
            <a:cxnSpLocks/>
          </p:cNvCxnSpPr>
          <p:nvPr/>
        </p:nvCxnSpPr>
        <p:spPr>
          <a:xfrm flipH="1">
            <a:off x="2772627" y="3773905"/>
            <a:ext cx="92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9520B706-8FD9-424F-AA9F-A24132AC8554}"/>
              </a:ext>
            </a:extLst>
          </p:cNvPr>
          <p:cNvCxnSpPr>
            <a:cxnSpLocks/>
          </p:cNvCxnSpPr>
          <p:nvPr/>
        </p:nvCxnSpPr>
        <p:spPr>
          <a:xfrm>
            <a:off x="6528680" y="3774338"/>
            <a:ext cx="92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文本框 76">
            <a:extLst>
              <a:ext uri="{FF2B5EF4-FFF2-40B4-BE49-F238E27FC236}">
                <a16:creationId xmlns:a16="http://schemas.microsoft.com/office/drawing/2014/main" id="{5FE3105D-E5F3-F445-9C81-78445454E7D3}"/>
              </a:ext>
            </a:extLst>
          </p:cNvPr>
          <p:cNvSpPr txBox="1"/>
          <p:nvPr/>
        </p:nvSpPr>
        <p:spPr>
          <a:xfrm>
            <a:off x="4145459" y="3580099"/>
            <a:ext cx="1942070" cy="369332"/>
          </a:xfrm>
          <a:prstGeom prst="rect">
            <a:avLst/>
          </a:prstGeom>
          <a:noFill/>
        </p:spPr>
        <p:txBody>
          <a:bodyPr wrap="square" rtlCol="0">
            <a:spAutoFit/>
          </a:bodyPr>
          <a:lstStyle/>
          <a:p>
            <a:r>
              <a:rPr kumimoji="1" lang="en-US" altLang="zh-CN" dirty="0"/>
              <a:t>Streaming Latency</a:t>
            </a:r>
            <a:endParaRPr kumimoji="1" lang="zh-CN" altLang="en-US" dirty="0"/>
          </a:p>
        </p:txBody>
      </p:sp>
      <p:cxnSp>
        <p:nvCxnSpPr>
          <p:cNvPr id="78" name="直线连接符 77">
            <a:extLst>
              <a:ext uri="{FF2B5EF4-FFF2-40B4-BE49-F238E27FC236}">
                <a16:creationId xmlns:a16="http://schemas.microsoft.com/office/drawing/2014/main" id="{7F044345-DD4C-3349-87FC-16A1F8A1A348}"/>
              </a:ext>
            </a:extLst>
          </p:cNvPr>
          <p:cNvCxnSpPr>
            <a:cxnSpLocks/>
          </p:cNvCxnSpPr>
          <p:nvPr/>
        </p:nvCxnSpPr>
        <p:spPr>
          <a:xfrm>
            <a:off x="2770029" y="3365711"/>
            <a:ext cx="0" cy="268019"/>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08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Implementation</a:t>
            </a:r>
            <a:endParaRPr lang="zh-CN" altLang="en-US" dirty="0"/>
          </a:p>
        </p:txBody>
      </p:sp>
      <p:pic>
        <p:nvPicPr>
          <p:cNvPr id="4" name="图片 3">
            <a:extLst>
              <a:ext uri="{FF2B5EF4-FFF2-40B4-BE49-F238E27FC236}">
                <a16:creationId xmlns:a16="http://schemas.microsoft.com/office/drawing/2014/main" id="{545B9C3F-737D-F140-9A0F-686FCB76EB13}"/>
              </a:ext>
            </a:extLst>
          </p:cNvPr>
          <p:cNvPicPr>
            <a:picLocks noChangeAspect="1"/>
          </p:cNvPicPr>
          <p:nvPr/>
        </p:nvPicPr>
        <p:blipFill>
          <a:blip r:embed="rId3"/>
          <a:stretch>
            <a:fillRect/>
          </a:stretch>
        </p:blipFill>
        <p:spPr>
          <a:xfrm>
            <a:off x="6341327" y="2331009"/>
            <a:ext cx="1430467" cy="1097991"/>
          </a:xfrm>
          <a:prstGeom prst="rect">
            <a:avLst/>
          </a:prstGeom>
        </p:spPr>
      </p:pic>
      <p:pic>
        <p:nvPicPr>
          <p:cNvPr id="1026" name="Picture 2" descr="iPhone 11 64GB Black - Apple">
            <a:extLst>
              <a:ext uri="{FF2B5EF4-FFF2-40B4-BE49-F238E27FC236}">
                <a16:creationId xmlns:a16="http://schemas.microsoft.com/office/drawing/2014/main" id="{399F9455-8E8F-164A-8503-162E12BA5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3528" y="4537004"/>
            <a:ext cx="1211347" cy="14347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523F2E6-A077-5B47-B3BD-C11AF30280C3}"/>
              </a:ext>
            </a:extLst>
          </p:cNvPr>
          <p:cNvPicPr>
            <a:picLocks noChangeAspect="1"/>
          </p:cNvPicPr>
          <p:nvPr/>
        </p:nvPicPr>
        <p:blipFill>
          <a:blip r:embed="rId5"/>
          <a:stretch>
            <a:fillRect/>
          </a:stretch>
        </p:blipFill>
        <p:spPr>
          <a:xfrm>
            <a:off x="4055683" y="2104252"/>
            <a:ext cx="1277744" cy="1504898"/>
          </a:xfrm>
          <a:prstGeom prst="rect">
            <a:avLst/>
          </a:prstGeom>
        </p:spPr>
      </p:pic>
      <p:sp>
        <p:nvSpPr>
          <p:cNvPr id="10" name="文本框 9">
            <a:extLst>
              <a:ext uri="{FF2B5EF4-FFF2-40B4-BE49-F238E27FC236}">
                <a16:creationId xmlns:a16="http://schemas.microsoft.com/office/drawing/2014/main" id="{046C4942-26CC-497E-8D1E-FC47E91B2A43}"/>
              </a:ext>
            </a:extLst>
          </p:cNvPr>
          <p:cNvSpPr txBox="1"/>
          <p:nvPr/>
        </p:nvSpPr>
        <p:spPr>
          <a:xfrm>
            <a:off x="782141" y="2487369"/>
            <a:ext cx="3084306" cy="369332"/>
          </a:xfrm>
          <a:prstGeom prst="rect">
            <a:avLst/>
          </a:prstGeom>
          <a:noFill/>
        </p:spPr>
        <p:txBody>
          <a:bodyPr wrap="none" rtlCol="0">
            <a:spAutoFit/>
          </a:bodyPr>
          <a:lstStyle/>
          <a:p>
            <a:r>
              <a:rPr lang="en-US" altLang="zh-CN" dirty="0"/>
              <a:t>CentOS 7.0 server / GTX 2080ti</a:t>
            </a:r>
          </a:p>
        </p:txBody>
      </p:sp>
      <p:cxnSp>
        <p:nvCxnSpPr>
          <p:cNvPr id="13" name="直接连接符 12">
            <a:extLst>
              <a:ext uri="{FF2B5EF4-FFF2-40B4-BE49-F238E27FC236}">
                <a16:creationId xmlns:a16="http://schemas.microsoft.com/office/drawing/2014/main" id="{FDF17FEC-3E30-4AE6-84EC-ABD1571A8A8A}"/>
              </a:ext>
            </a:extLst>
          </p:cNvPr>
          <p:cNvCxnSpPr>
            <a:cxnSpLocks/>
          </p:cNvCxnSpPr>
          <p:nvPr/>
        </p:nvCxnSpPr>
        <p:spPr>
          <a:xfrm>
            <a:off x="5212893" y="3213540"/>
            <a:ext cx="1189464" cy="0"/>
          </a:xfrm>
          <a:prstGeom prst="line">
            <a:avLst/>
          </a:prstGeom>
          <a:ln w="28575">
            <a:solidFill>
              <a:srgbClr val="11111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54631E7-E571-4907-9772-EAC9B0A765E7}"/>
              </a:ext>
            </a:extLst>
          </p:cNvPr>
          <p:cNvSpPr txBox="1"/>
          <p:nvPr/>
        </p:nvSpPr>
        <p:spPr>
          <a:xfrm>
            <a:off x="4302821" y="5059724"/>
            <a:ext cx="3552383" cy="646331"/>
          </a:xfrm>
          <a:prstGeom prst="rect">
            <a:avLst/>
          </a:prstGeom>
          <a:noFill/>
        </p:spPr>
        <p:txBody>
          <a:bodyPr wrap="none" rtlCol="0">
            <a:spAutoFit/>
          </a:bodyPr>
          <a:lstStyle/>
          <a:p>
            <a:r>
              <a:rPr lang="en-US" altLang="zh-CN" dirty="0"/>
              <a:t>iPhone 11,</a:t>
            </a:r>
          </a:p>
          <a:p>
            <a:r>
              <a:rPr lang="en-US" altLang="zh-CN" dirty="0"/>
              <a:t>with the A13 Bionic chip,</a:t>
            </a:r>
            <a:r>
              <a:rPr lang="zh-CN" altLang="en-US" dirty="0"/>
              <a:t> </a:t>
            </a:r>
            <a:r>
              <a:rPr lang="en-US" altLang="zh-CN" dirty="0"/>
              <a:t>four-core.</a:t>
            </a:r>
          </a:p>
        </p:txBody>
      </p:sp>
      <p:sp>
        <p:nvSpPr>
          <p:cNvPr id="19" name="文本框 18">
            <a:extLst>
              <a:ext uri="{FF2B5EF4-FFF2-40B4-BE49-F238E27FC236}">
                <a16:creationId xmlns:a16="http://schemas.microsoft.com/office/drawing/2014/main" id="{527EFE24-E55E-4134-8705-2F9A33DF64CC}"/>
              </a:ext>
            </a:extLst>
          </p:cNvPr>
          <p:cNvSpPr txBox="1"/>
          <p:nvPr/>
        </p:nvSpPr>
        <p:spPr>
          <a:xfrm>
            <a:off x="7963528" y="2672035"/>
            <a:ext cx="2974597" cy="646331"/>
          </a:xfrm>
          <a:prstGeom prst="rect">
            <a:avLst/>
          </a:prstGeom>
          <a:noFill/>
        </p:spPr>
        <p:txBody>
          <a:bodyPr wrap="none" rtlCol="0">
            <a:spAutoFit/>
          </a:bodyPr>
          <a:lstStyle/>
          <a:p>
            <a:r>
              <a:rPr lang="en-US" altLang="zh-CN" dirty="0"/>
              <a:t>NETGEAR Nighthawk Smart </a:t>
            </a:r>
          </a:p>
          <a:p>
            <a:r>
              <a:rPr lang="en-US" altLang="zh-CN" dirty="0" err="1"/>
              <a:t>WiFi</a:t>
            </a:r>
            <a:r>
              <a:rPr lang="en-US" altLang="zh-CN" dirty="0"/>
              <a:t> Router (R7000) - AC1900</a:t>
            </a:r>
          </a:p>
        </p:txBody>
      </p:sp>
      <p:pic>
        <p:nvPicPr>
          <p:cNvPr id="20" name="Picture 2" descr="https://timgsa.baidu.com/timg?image&amp;quality=80&amp;size=b9999_10000&amp;sec=1604140047911&amp;di=0ad83fcf5e05d4c56266cbccff3a98ac&amp;imgtype=0&amp;src=http%3A%2F%2Fgss0.baidu.com%2F9vo3dSag_xI4khGko9WTAnF6hhy%2Fzhidao%2Fpic%2Fitem%2Fc83d70cf3bc79f3d29003558b6a1cd11738b29f1.jpg">
            <a:extLst>
              <a:ext uri="{FF2B5EF4-FFF2-40B4-BE49-F238E27FC236}">
                <a16:creationId xmlns:a16="http://schemas.microsoft.com/office/drawing/2014/main" id="{238EB0B2-544B-4920-95D2-2B8B5894D5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984938">
            <a:off x="7233987" y="3771158"/>
            <a:ext cx="1030454" cy="103045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887CABA-58E7-4780-B61F-7AE88C14C567}"/>
              </a:ext>
            </a:extLst>
          </p:cNvPr>
          <p:cNvSpPr txBox="1"/>
          <p:nvPr/>
        </p:nvSpPr>
        <p:spPr>
          <a:xfrm>
            <a:off x="8036313" y="4086988"/>
            <a:ext cx="683200" cy="369332"/>
          </a:xfrm>
          <a:prstGeom prst="rect">
            <a:avLst/>
          </a:prstGeom>
          <a:noFill/>
        </p:spPr>
        <p:txBody>
          <a:bodyPr wrap="none" rtlCol="0">
            <a:spAutoFit/>
          </a:bodyPr>
          <a:lstStyle/>
          <a:p>
            <a:r>
              <a:rPr lang="en-US" altLang="zh-CN" dirty="0"/>
              <a:t>5GHz</a:t>
            </a:r>
            <a:endParaRPr lang="zh-CN" altLang="en-US" dirty="0"/>
          </a:p>
        </p:txBody>
      </p:sp>
    </p:spTree>
    <p:extLst>
      <p:ext uri="{BB962C8B-B14F-4D97-AF65-F5344CB8AC3E}">
        <p14:creationId xmlns:p14="http://schemas.microsoft.com/office/powerpoint/2010/main" val="208485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HEVC </a:t>
            </a:r>
            <a:r>
              <a:rPr lang="en-US" altLang="zh-CN" dirty="0" err="1"/>
              <a:t>v.s</a:t>
            </a:r>
            <a:r>
              <a:rPr lang="en-US" altLang="zh-CN" dirty="0"/>
              <a:t>. JPEG</a:t>
            </a:r>
          </a:p>
        </p:txBody>
      </p:sp>
      <p:grpSp>
        <p:nvGrpSpPr>
          <p:cNvPr id="7" name="组合 6">
            <a:extLst>
              <a:ext uri="{FF2B5EF4-FFF2-40B4-BE49-F238E27FC236}">
                <a16:creationId xmlns:a16="http://schemas.microsoft.com/office/drawing/2014/main" id="{05A476A4-5F14-43D6-86CB-394371812DEF}"/>
              </a:ext>
            </a:extLst>
          </p:cNvPr>
          <p:cNvGrpSpPr/>
          <p:nvPr/>
        </p:nvGrpSpPr>
        <p:grpSpPr>
          <a:xfrm>
            <a:off x="1049018" y="2782884"/>
            <a:ext cx="10304782" cy="3709991"/>
            <a:chOff x="1249672" y="2446657"/>
            <a:chExt cx="10304782" cy="3709991"/>
          </a:xfrm>
        </p:grpSpPr>
        <p:pic>
          <p:nvPicPr>
            <p:cNvPr id="9" name="图片 8">
              <a:extLst>
                <a:ext uri="{FF2B5EF4-FFF2-40B4-BE49-F238E27FC236}">
                  <a16:creationId xmlns:a16="http://schemas.microsoft.com/office/drawing/2014/main" id="{8F2A4D1E-4655-4C66-B91F-2B22AE9C93B9}"/>
                </a:ext>
              </a:extLst>
            </p:cNvPr>
            <p:cNvPicPr>
              <a:picLocks noChangeAspect="1"/>
            </p:cNvPicPr>
            <p:nvPr/>
          </p:nvPicPr>
          <p:blipFill>
            <a:blip r:embed="rId3"/>
            <a:stretch>
              <a:fillRect/>
            </a:stretch>
          </p:blipFill>
          <p:spPr>
            <a:xfrm>
              <a:off x="1249672" y="2446657"/>
              <a:ext cx="4946655" cy="3709991"/>
            </a:xfrm>
            <a:prstGeom prst="rect">
              <a:avLst/>
            </a:prstGeom>
          </p:spPr>
        </p:pic>
        <p:pic>
          <p:nvPicPr>
            <p:cNvPr id="11" name="图片 10">
              <a:extLst>
                <a:ext uri="{FF2B5EF4-FFF2-40B4-BE49-F238E27FC236}">
                  <a16:creationId xmlns:a16="http://schemas.microsoft.com/office/drawing/2014/main" id="{8DEF6F22-443D-4935-9E1F-88F974683A0C}"/>
                </a:ext>
              </a:extLst>
            </p:cNvPr>
            <p:cNvPicPr>
              <a:picLocks noChangeAspect="1"/>
            </p:cNvPicPr>
            <p:nvPr/>
          </p:nvPicPr>
          <p:blipFill>
            <a:blip r:embed="rId4"/>
            <a:stretch>
              <a:fillRect/>
            </a:stretch>
          </p:blipFill>
          <p:spPr>
            <a:xfrm>
              <a:off x="6607799" y="2446657"/>
              <a:ext cx="4946655" cy="3709991"/>
            </a:xfrm>
            <a:prstGeom prst="rect">
              <a:avLst/>
            </a:prstGeom>
          </p:spPr>
        </p:pic>
        <p:sp>
          <p:nvSpPr>
            <p:cNvPr id="12" name="椭圆 11">
              <a:extLst>
                <a:ext uri="{FF2B5EF4-FFF2-40B4-BE49-F238E27FC236}">
                  <a16:creationId xmlns:a16="http://schemas.microsoft.com/office/drawing/2014/main" id="{0CB31891-4BA9-492A-853F-9483F5C6391F}"/>
                </a:ext>
              </a:extLst>
            </p:cNvPr>
            <p:cNvSpPr/>
            <p:nvPr/>
          </p:nvSpPr>
          <p:spPr>
            <a:xfrm>
              <a:off x="462534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FF8EFF2-87FD-4CCF-B4FE-02A8D59395EF}"/>
                </a:ext>
              </a:extLst>
            </p:cNvPr>
            <p:cNvSpPr/>
            <p:nvPr/>
          </p:nvSpPr>
          <p:spPr>
            <a:xfrm>
              <a:off x="970026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0"/>
            <a:ext cx="10515600" cy="1729740"/>
          </a:xfrm>
        </p:spPr>
        <p:txBody>
          <a:bodyPr/>
          <a:lstStyle/>
          <a:p>
            <a:r>
              <a:rPr lang="en-US" altLang="zh-CN" dirty="0"/>
              <a:t>Video Quality Metrics - SSIM</a:t>
            </a:r>
          </a:p>
          <a:p>
            <a:pPr lvl="1"/>
            <a:r>
              <a:rPr lang="en-US" altLang="zh-CN" dirty="0"/>
              <a:t>HEVC:</a:t>
            </a:r>
            <a:r>
              <a:rPr lang="zh-CN" altLang="en-US" dirty="0"/>
              <a:t> </a:t>
            </a:r>
            <a:r>
              <a:rPr lang="en-US" altLang="zh-CN" dirty="0"/>
              <a:t>Quantity Parameter(</a:t>
            </a:r>
            <a:r>
              <a:rPr lang="en-US" altLang="zh-CN" dirty="0" err="1"/>
              <a:t>qp</a:t>
            </a:r>
            <a:r>
              <a:rPr lang="en-US" altLang="zh-CN" dirty="0"/>
              <a:t>)</a:t>
            </a:r>
            <a:r>
              <a:rPr lang="zh-CN" altLang="en-US" dirty="0"/>
              <a:t> </a:t>
            </a:r>
            <a:r>
              <a:rPr lang="en-US" altLang="zh-CN" dirty="0"/>
              <a:t>[0, 50] </a:t>
            </a:r>
          </a:p>
          <a:p>
            <a:pPr lvl="1"/>
            <a:r>
              <a:rPr lang="en-US" altLang="zh-CN" dirty="0"/>
              <a:t>JPEG:  Quality [0,100] </a:t>
            </a:r>
          </a:p>
          <a:p>
            <a:pPr lvl="1"/>
            <a:r>
              <a:rPr lang="en-US" altLang="zh-CN" dirty="0"/>
              <a:t>HEVC(</a:t>
            </a:r>
            <a:r>
              <a:rPr lang="en-US" altLang="zh-CN" dirty="0" err="1"/>
              <a:t>qp</a:t>
            </a:r>
            <a:r>
              <a:rPr lang="en-US" altLang="zh-CN" dirty="0"/>
              <a:t>=10) and JPEG(Quality=85) have almost the same SSIM value(&gt;0.98).</a:t>
            </a:r>
            <a:endParaRPr lang="zh-CN" altLang="en-US" dirty="0"/>
          </a:p>
        </p:txBody>
      </p:sp>
      <p:cxnSp>
        <p:nvCxnSpPr>
          <p:cNvPr id="5" name="直接箭头连接符 4">
            <a:extLst>
              <a:ext uri="{FF2B5EF4-FFF2-40B4-BE49-F238E27FC236}">
                <a16:creationId xmlns:a16="http://schemas.microsoft.com/office/drawing/2014/main" id="{B71631DD-B467-4A3D-A252-ACBDE66779C8}"/>
              </a:ext>
            </a:extLst>
          </p:cNvPr>
          <p:cNvCxnSpPr/>
          <p:nvPr/>
        </p:nvCxnSpPr>
        <p:spPr>
          <a:xfrm flipV="1">
            <a:off x="4456771" y="2231373"/>
            <a:ext cx="185854" cy="261018"/>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74D048E-C327-46CA-A223-5B0E12B0C2F1}"/>
              </a:ext>
            </a:extLst>
          </p:cNvPr>
          <p:cNvCxnSpPr>
            <a:cxnSpLocks/>
          </p:cNvCxnSpPr>
          <p:nvPr/>
        </p:nvCxnSpPr>
        <p:spPr>
          <a:xfrm>
            <a:off x="6514872" y="1831627"/>
            <a:ext cx="185854" cy="273443"/>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0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HEVC </a:t>
            </a:r>
            <a:r>
              <a:rPr lang="en-US" altLang="zh-CN" dirty="0" err="1"/>
              <a:t>v.s</a:t>
            </a:r>
            <a:r>
              <a:rPr lang="en-US" altLang="zh-CN" dirty="0"/>
              <a:t>. JPEG</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48640"/>
          </a:xfrm>
        </p:spPr>
        <p:txBody>
          <a:bodyPr/>
          <a:lstStyle/>
          <a:p>
            <a:r>
              <a:rPr lang="en-US" altLang="zh-CN" dirty="0"/>
              <a:t>Encoding Size &amp; Encoding Time</a:t>
            </a:r>
            <a:endParaRPr lang="zh-CN" altLang="en-US" dirty="0"/>
          </a:p>
        </p:txBody>
      </p:sp>
      <p:pic>
        <p:nvPicPr>
          <p:cNvPr id="7" name="图片 6">
            <a:extLst>
              <a:ext uri="{FF2B5EF4-FFF2-40B4-BE49-F238E27FC236}">
                <a16:creationId xmlns:a16="http://schemas.microsoft.com/office/drawing/2014/main" id="{2391624F-BE8A-0E44-B02B-9C56841BD249}"/>
              </a:ext>
            </a:extLst>
          </p:cNvPr>
          <p:cNvPicPr>
            <a:picLocks noChangeAspect="1"/>
          </p:cNvPicPr>
          <p:nvPr/>
        </p:nvPicPr>
        <p:blipFill>
          <a:blip r:embed="rId3"/>
          <a:stretch>
            <a:fillRect/>
          </a:stretch>
        </p:blipFill>
        <p:spPr>
          <a:xfrm>
            <a:off x="5400040" y="2027555"/>
            <a:ext cx="5953760" cy="4465320"/>
          </a:xfrm>
          <a:prstGeom prst="rect">
            <a:avLst/>
          </a:prstGeom>
        </p:spPr>
      </p:pic>
      <p:pic>
        <p:nvPicPr>
          <p:cNvPr id="10" name="图片 9">
            <a:extLst>
              <a:ext uri="{FF2B5EF4-FFF2-40B4-BE49-F238E27FC236}">
                <a16:creationId xmlns:a16="http://schemas.microsoft.com/office/drawing/2014/main" id="{9911807A-2C08-DA40-A0DA-6F020C6C5FE8}"/>
              </a:ext>
            </a:extLst>
          </p:cNvPr>
          <p:cNvPicPr>
            <a:picLocks noChangeAspect="1"/>
          </p:cNvPicPr>
          <p:nvPr/>
        </p:nvPicPr>
        <p:blipFill>
          <a:blip r:embed="rId4"/>
          <a:stretch>
            <a:fillRect/>
          </a:stretch>
        </p:blipFill>
        <p:spPr>
          <a:xfrm>
            <a:off x="838200" y="3468516"/>
            <a:ext cx="4222393" cy="1583397"/>
          </a:xfrm>
          <a:prstGeom prst="rect">
            <a:avLst/>
          </a:prstGeom>
        </p:spPr>
      </p:pic>
    </p:spTree>
    <p:extLst>
      <p:ext uri="{BB962C8B-B14F-4D97-AF65-F5344CB8AC3E}">
        <p14:creationId xmlns:p14="http://schemas.microsoft.com/office/powerpoint/2010/main" val="26959480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1321</TotalTime>
  <Words>1414</Words>
  <Application>Microsoft Macintosh PowerPoint</Application>
  <PresentationFormat>宽屏</PresentationFormat>
  <Paragraphs>114</Paragraphs>
  <Slides>13</Slides>
  <Notes>11</Notes>
  <HiddenSlides>2</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等线</vt:lpstr>
      <vt:lpstr>Microsoft YaHei</vt:lpstr>
      <vt:lpstr>Arial</vt:lpstr>
      <vt:lpstr>Calibri</vt:lpstr>
      <vt:lpstr>Times New Roman</vt:lpstr>
      <vt:lpstr>Office 主题​​</vt:lpstr>
      <vt:lpstr>Project Report: Object Detection with Parallel Streaming on Mobile Devices</vt:lpstr>
      <vt:lpstr>Paper Review</vt:lpstr>
      <vt:lpstr>Background</vt:lpstr>
      <vt:lpstr>System Design</vt:lpstr>
      <vt:lpstr>System Design</vt:lpstr>
      <vt:lpstr>Parallel Streaming </vt:lpstr>
      <vt:lpstr>Implementation</vt:lpstr>
      <vt:lpstr>HEVC v.s. JPEG</vt:lpstr>
      <vt:lpstr>HEVC v.s. JPEG</vt:lpstr>
      <vt:lpstr>Evaluation</vt:lpstr>
      <vt:lpstr>Demo</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Jiahang</dc:creator>
  <cp:lastModifiedBy>Wu Jiahang</cp:lastModifiedBy>
  <cp:revision>35</cp:revision>
  <dcterms:created xsi:type="dcterms:W3CDTF">2020-10-31T01:58:25Z</dcterms:created>
  <dcterms:modified xsi:type="dcterms:W3CDTF">2020-11-01T03:03:51Z</dcterms:modified>
</cp:coreProperties>
</file>